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Montserrat" panose="00000500000000000000" pitchFamily="2" charset="0"/>
      <p:regular r:id="rId19"/>
      <p:bold r:id="rId20"/>
      <p:italic r:id="rId21"/>
      <p:boldItalic r:id="rId22"/>
    </p:embeddedFont>
    <p:embeddedFont>
      <p:font typeface="Montserrat ExtraBold" panose="00000900000000000000" pitchFamily="2" charset="0"/>
      <p:bold r:id="rId23"/>
      <p:boldItalic r:id="rId24"/>
    </p:embeddedFont>
    <p:embeddedFont>
      <p:font typeface="Montserrat ExtraLight" panose="00000300000000000000" pitchFamily="2" charset="0"/>
      <p:regular r:id="rId25"/>
      <p:bold r:id="rId26"/>
      <p:italic r:id="rId27"/>
      <p:boldItalic r:id="rId28"/>
    </p:embeddedFont>
    <p:embeddedFont>
      <p:font typeface="Montserrat Medium" panose="000006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5b3c512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f5b3c512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26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5b3c5126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5b3c512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f9262ee2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f9262ee2f_0_24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9262ee2f_0_26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59e916ee5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59e916ee5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f59e916ee5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f59e916ee5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f9262ee2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f59e916ee5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f59e916ee5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f9262ee2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093850" y="1066600"/>
            <a:ext cx="4792200" cy="12948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Exploratory Project</a:t>
            </a:r>
            <a:endParaRPr/>
          </a:p>
        </p:txBody>
      </p:sp>
      <p:sp>
        <p:nvSpPr>
          <p:cNvPr id="159" name="Google Shape;159;p36"/>
          <p:cNvSpPr txBox="1">
            <a:spLocks noGrp="1"/>
          </p:cNvSpPr>
          <p:nvPr>
            <p:ph type="subTitle" idx="1"/>
          </p:nvPr>
        </p:nvSpPr>
        <p:spPr>
          <a:xfrm>
            <a:off x="3535675" y="390130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By Maziar Raissi</a:t>
            </a:r>
            <a:endParaRPr b="1"/>
          </a:p>
        </p:txBody>
      </p:sp>
      <p:sp>
        <p:nvSpPr>
          <p:cNvPr id="160" name="Google Shape;160;p36"/>
          <p:cNvSpPr txBox="1">
            <a:spLocks noGrp="1"/>
          </p:cNvSpPr>
          <p:nvPr>
            <p:ph type="ctrTitle"/>
          </p:nvPr>
        </p:nvSpPr>
        <p:spPr>
          <a:xfrm>
            <a:off x="2259300" y="2361400"/>
            <a:ext cx="4625400" cy="15399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Analysis of the research paper </a:t>
            </a:r>
            <a:r>
              <a:rPr lang="en" sz="2200">
                <a:latin typeface="Montserrat"/>
                <a:ea typeface="Montserrat"/>
                <a:cs typeface="Montserrat"/>
                <a:sym typeface="Montserrat"/>
              </a:rPr>
              <a:t>Hidden physics model:</a:t>
            </a:r>
            <a:endParaRPr sz="2200">
              <a:latin typeface="Montserrat"/>
              <a:ea typeface="Montserrat"/>
              <a:cs typeface="Montserrat"/>
              <a:sym typeface="Montserrat"/>
            </a:endParaRPr>
          </a:p>
          <a:p>
            <a:pPr marL="0" lvl="0" indent="0" algn="ctr" rtl="0">
              <a:spcBef>
                <a:spcPts val="0"/>
              </a:spcBef>
              <a:spcAft>
                <a:spcPts val="0"/>
              </a:spcAft>
              <a:buNone/>
            </a:pPr>
            <a:r>
              <a:rPr lang="en" sz="2200">
                <a:latin typeface="Montserrat"/>
                <a:ea typeface="Montserrat"/>
                <a:cs typeface="Montserrat"/>
                <a:sym typeface="Montserrat"/>
              </a:rPr>
              <a:t> Deep Learning of Nonlinear Partial Differential Equations</a:t>
            </a:r>
            <a:endParaRPr sz="22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250625" y="388200"/>
            <a:ext cx="2917500" cy="6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KdV equation </a:t>
            </a:r>
            <a:endParaRPr/>
          </a:p>
        </p:txBody>
      </p:sp>
      <p:sp>
        <p:nvSpPr>
          <p:cNvPr id="242" name="Google Shape;242;p45"/>
          <p:cNvSpPr txBox="1">
            <a:spLocks noGrp="1"/>
          </p:cNvSpPr>
          <p:nvPr>
            <p:ph type="body" idx="1"/>
          </p:nvPr>
        </p:nvSpPr>
        <p:spPr>
          <a:xfrm>
            <a:off x="250625" y="683650"/>
            <a:ext cx="8317800" cy="4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r>
              <a:rPr lang="en" sz="1300" dirty="0"/>
              <a:t>The Korteweg–De Vries (KdV) equation is a mathematical model of waves on shallow water surfaces. KdV equation reads as</a:t>
            </a:r>
            <a:endParaRPr sz="1300" dirty="0"/>
          </a:p>
          <a:p>
            <a:pPr marL="0" lvl="0" indent="0" algn="l" rtl="0">
              <a:spcBef>
                <a:spcPts val="1600"/>
              </a:spcBef>
              <a:spcAft>
                <a:spcPts val="0"/>
              </a:spcAft>
              <a:buNone/>
            </a:pPr>
            <a:r>
              <a:rPr lang="en" b="1" dirty="0"/>
              <a:t>u</a:t>
            </a:r>
            <a:r>
              <a:rPr lang="en" b="1" baseline="-25000" dirty="0"/>
              <a:t>t</a:t>
            </a:r>
            <a:r>
              <a:rPr lang="en" b="1" dirty="0"/>
              <a:t> = −uu</a:t>
            </a:r>
            <a:r>
              <a:rPr lang="en" b="1" baseline="-25000" dirty="0"/>
              <a:t>x</a:t>
            </a:r>
            <a:r>
              <a:rPr lang="en" b="1" dirty="0"/>
              <a:t> − u</a:t>
            </a:r>
            <a:r>
              <a:rPr lang="en" b="1" baseline="-25000" dirty="0"/>
              <a:t>xxx</a:t>
            </a:r>
            <a:endParaRPr b="1" dirty="0"/>
          </a:p>
          <a:p>
            <a:pPr marL="0" lvl="0" indent="0" algn="l" rtl="0">
              <a:spcBef>
                <a:spcPts val="1600"/>
              </a:spcBef>
              <a:spcAft>
                <a:spcPts val="0"/>
              </a:spcAft>
              <a:buNone/>
            </a:pPr>
            <a:r>
              <a:rPr lang="en" sz="1300" dirty="0"/>
              <a:t>To obtain a set of training data we simulate the KdV equation using conventional spectral methods.Given the training data, we are interested in learning N as a function of the solution u and its derivatives up to the 3rd order  </a:t>
            </a:r>
            <a:r>
              <a:rPr lang="en" dirty="0"/>
              <a:t>     </a:t>
            </a:r>
            <a:endParaRPr dirty="0"/>
          </a:p>
          <a:p>
            <a:pPr marL="0" lvl="0" indent="0" algn="l" rtl="0">
              <a:spcBef>
                <a:spcPts val="1600"/>
              </a:spcBef>
              <a:spcAft>
                <a:spcPts val="0"/>
              </a:spcAft>
              <a:buNone/>
            </a:pPr>
            <a:r>
              <a:rPr lang="en" dirty="0"/>
              <a:t> </a:t>
            </a:r>
            <a:r>
              <a:rPr lang="en" b="1" dirty="0"/>
              <a:t>u</a:t>
            </a:r>
            <a:r>
              <a:rPr lang="en" b="1" baseline="-25000" dirty="0"/>
              <a:t>t</a:t>
            </a:r>
            <a:r>
              <a:rPr lang="en" b="1" dirty="0"/>
              <a:t> = </a:t>
            </a:r>
            <a:r>
              <a:rPr lang="en" b="1" i="1" dirty="0"/>
              <a:t>N</a:t>
            </a:r>
            <a:r>
              <a:rPr lang="en" b="1" dirty="0"/>
              <a:t>(u, u</a:t>
            </a:r>
            <a:r>
              <a:rPr lang="en" b="1" baseline="-25000" dirty="0"/>
              <a:t>x</a:t>
            </a:r>
            <a:r>
              <a:rPr lang="en" b="1" dirty="0"/>
              <a:t>, u</a:t>
            </a:r>
            <a:r>
              <a:rPr lang="en" b="1" baseline="-25000" dirty="0"/>
              <a:t>xx</a:t>
            </a:r>
            <a:r>
              <a:rPr lang="en" b="1" dirty="0"/>
              <a:t>, u</a:t>
            </a:r>
            <a:r>
              <a:rPr lang="en" b="1" baseline="-25000" dirty="0"/>
              <a:t>xxx</a:t>
            </a:r>
            <a:r>
              <a:rPr lang="en" b="1" dirty="0"/>
              <a:t>)</a:t>
            </a:r>
            <a:endParaRPr b="1" dirty="0"/>
          </a:p>
          <a:p>
            <a:pPr marL="0" lvl="0" indent="0" algn="l" rtl="0">
              <a:spcBef>
                <a:spcPts val="1600"/>
              </a:spcBef>
              <a:spcAft>
                <a:spcPts val="0"/>
              </a:spcAft>
              <a:buNone/>
            </a:pPr>
            <a:r>
              <a:rPr lang="en" sz="1300" dirty="0"/>
              <a:t>Here u is a  a 5-layer deep neural network with 50 neurons per hidden layer and N a neural network with 2 hidden layers and 100 neurons per hidden layer.  </a:t>
            </a:r>
            <a:endParaRPr sz="1300" dirty="0"/>
          </a:p>
          <a:p>
            <a:pPr marL="0" lvl="0" indent="0" algn="l" rtl="0">
              <a:spcBef>
                <a:spcPts val="1600"/>
              </a:spcBef>
              <a:spcAft>
                <a:spcPts val="0"/>
              </a:spcAft>
              <a:buNone/>
            </a:pPr>
            <a:r>
              <a:rPr lang="en" sz="1300" dirty="0"/>
              <a:t>These two networks are trained by minimizing the sum of squared errors loss of equation. We solve the learned partial differential equation , along with periodic boundary conditions and the same initial condition as the one used to generate the original dataset, using the PINNs algorithm.</a:t>
            </a:r>
            <a:endParaRPr sz="1300" dirty="0"/>
          </a:p>
          <a:p>
            <a:pPr marL="0" lvl="0" indent="0" algn="l" rtl="0">
              <a:spcBef>
                <a:spcPts val="1600"/>
              </a:spcBef>
              <a:spcAft>
                <a:spcPts val="1600"/>
              </a:spcAft>
              <a:buNone/>
            </a:pPr>
            <a:endParaRPr dirty="0"/>
          </a:p>
        </p:txBody>
      </p:sp>
      <p:sp>
        <p:nvSpPr>
          <p:cNvPr id="243" name="Google Shape;243;p45"/>
          <p:cNvSpPr/>
          <p:nvPr/>
        </p:nvSpPr>
        <p:spPr>
          <a:xfrm>
            <a:off x="290300" y="1691350"/>
            <a:ext cx="1495800" cy="435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5"/>
          <p:cNvSpPr/>
          <p:nvPr/>
        </p:nvSpPr>
        <p:spPr>
          <a:xfrm>
            <a:off x="290300" y="2941875"/>
            <a:ext cx="2081700" cy="435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6"/>
          <p:cNvSpPr txBox="1">
            <a:spLocks noGrp="1"/>
          </p:cNvSpPr>
          <p:nvPr>
            <p:ph type="title"/>
          </p:nvPr>
        </p:nvSpPr>
        <p:spPr>
          <a:xfrm>
            <a:off x="165375" y="300100"/>
            <a:ext cx="61854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Kuramoto-Sivashinsky equation</a:t>
            </a:r>
            <a:endParaRPr/>
          </a:p>
        </p:txBody>
      </p:sp>
      <p:sp>
        <p:nvSpPr>
          <p:cNvPr id="250" name="Google Shape;250;p46"/>
          <p:cNvSpPr txBox="1">
            <a:spLocks noGrp="1"/>
          </p:cNvSpPr>
          <p:nvPr>
            <p:ph type="body" idx="4294967295"/>
          </p:nvPr>
        </p:nvSpPr>
        <p:spPr>
          <a:xfrm>
            <a:off x="95950" y="900100"/>
            <a:ext cx="8780700" cy="36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2F2F2"/>
                </a:solidFill>
              </a:rPr>
              <a:t>Kuramoto-Sivashinsky equation in one space dimension.</a:t>
            </a:r>
            <a:endParaRPr sz="1400">
              <a:solidFill>
                <a:srgbClr val="F2F2F2"/>
              </a:solidFill>
            </a:endParaRPr>
          </a:p>
          <a:p>
            <a:pPr marL="0" lvl="0" indent="0" algn="l" rtl="0">
              <a:spcBef>
                <a:spcPts val="1600"/>
              </a:spcBef>
              <a:spcAft>
                <a:spcPts val="0"/>
              </a:spcAft>
              <a:buNone/>
            </a:pPr>
            <a:r>
              <a:rPr lang="en" sz="1400">
                <a:solidFill>
                  <a:srgbClr val="F2F2F2"/>
                </a:solidFill>
              </a:rPr>
              <a:t>								</a:t>
            </a:r>
            <a:endParaRPr sz="1400" b="1">
              <a:solidFill>
                <a:srgbClr val="F2F2F2"/>
              </a:solidFill>
            </a:endParaRPr>
          </a:p>
          <a:p>
            <a:pPr marL="0" lvl="0" indent="0" algn="l" rtl="0">
              <a:spcBef>
                <a:spcPts val="1600"/>
              </a:spcBef>
              <a:spcAft>
                <a:spcPts val="0"/>
              </a:spcAft>
              <a:buNone/>
            </a:pPr>
            <a:r>
              <a:rPr lang="en" sz="1400">
                <a:solidFill>
                  <a:srgbClr val="F2F2F2"/>
                </a:solidFill>
              </a:rPr>
              <a:t>N is function of solution u and its derivatives upto 4th order.                                    				</a:t>
            </a:r>
            <a:endParaRPr sz="1400">
              <a:solidFill>
                <a:srgbClr val="F2F2F2"/>
              </a:solidFill>
            </a:endParaRPr>
          </a:p>
          <a:p>
            <a:pPr marL="0" lvl="0" indent="0" algn="l" rtl="0">
              <a:spcBef>
                <a:spcPts val="1600"/>
              </a:spcBef>
              <a:spcAft>
                <a:spcPts val="0"/>
              </a:spcAft>
              <a:buNone/>
            </a:pPr>
            <a:endParaRPr sz="1400">
              <a:solidFill>
                <a:srgbClr val="F2F2F2"/>
              </a:solidFill>
            </a:endParaRPr>
          </a:p>
          <a:p>
            <a:pPr marL="457200" lvl="0" indent="-311150" algn="l" rtl="0">
              <a:spcBef>
                <a:spcPts val="1600"/>
              </a:spcBef>
              <a:spcAft>
                <a:spcPts val="0"/>
              </a:spcAft>
              <a:buClr>
                <a:srgbClr val="F2F2F2"/>
              </a:buClr>
              <a:buSzPts val="1300"/>
              <a:buChar char="●"/>
            </a:pPr>
            <a:r>
              <a:rPr lang="en" sz="1300">
                <a:solidFill>
                  <a:srgbClr val="F2F2F2"/>
                </a:solidFill>
              </a:rPr>
              <a:t>We let the solution u to be represented by a 5-layer deep neural network with 50 neurons per hidden layer. And we approximate the nonlinear function N by a neural network with 2 hidden layers and 100 neurons per hidden layer. </a:t>
            </a:r>
            <a:endParaRPr sz="1300">
              <a:solidFill>
                <a:srgbClr val="F2F2F2"/>
              </a:solidFill>
            </a:endParaRPr>
          </a:p>
          <a:p>
            <a:pPr marL="457200" lvl="0" indent="-311150" algn="l" rtl="0">
              <a:spcBef>
                <a:spcPts val="0"/>
              </a:spcBef>
              <a:spcAft>
                <a:spcPts val="0"/>
              </a:spcAft>
              <a:buClr>
                <a:srgbClr val="F2F2F2"/>
              </a:buClr>
              <a:buSzPts val="1300"/>
              <a:buChar char="●"/>
            </a:pPr>
            <a:r>
              <a:rPr lang="en" sz="1300">
                <a:solidFill>
                  <a:srgbClr val="F2F2F2"/>
                </a:solidFill>
              </a:rPr>
              <a:t>These two networks are trained by minimizing the </a:t>
            </a:r>
            <a:r>
              <a:rPr lang="en" sz="1300" b="1">
                <a:solidFill>
                  <a:srgbClr val="F2F2F2"/>
                </a:solidFill>
              </a:rPr>
              <a:t>sum of squared errors loss of equation</a:t>
            </a:r>
            <a:r>
              <a:rPr lang="en" sz="1300">
                <a:solidFill>
                  <a:srgbClr val="F2F2F2"/>
                </a:solidFill>
              </a:rPr>
              <a:t>.</a:t>
            </a:r>
            <a:endParaRPr sz="1300">
              <a:solidFill>
                <a:srgbClr val="F2F2F2"/>
              </a:solidFill>
            </a:endParaRPr>
          </a:p>
          <a:p>
            <a:pPr marL="457200" lvl="0" indent="-311150" algn="l" rtl="0">
              <a:spcBef>
                <a:spcPts val="0"/>
              </a:spcBef>
              <a:spcAft>
                <a:spcPts val="0"/>
              </a:spcAft>
              <a:buClr>
                <a:srgbClr val="F2F2F2"/>
              </a:buClr>
              <a:buSzPts val="1300"/>
              <a:buChar char="●"/>
            </a:pPr>
            <a:r>
              <a:rPr lang="en" sz="1300">
                <a:solidFill>
                  <a:srgbClr val="F2F2F2"/>
                </a:solidFill>
              </a:rPr>
              <a:t>We solve the learned partial differential equation  using the </a:t>
            </a:r>
            <a:r>
              <a:rPr lang="en" sz="1300" b="1">
                <a:solidFill>
                  <a:srgbClr val="F2F2F2"/>
                </a:solidFill>
              </a:rPr>
              <a:t>PINNs algorithm</a:t>
            </a:r>
            <a:r>
              <a:rPr lang="en" sz="1300">
                <a:solidFill>
                  <a:srgbClr val="F2F2F2"/>
                </a:solidFill>
              </a:rPr>
              <a:t>.</a:t>
            </a:r>
            <a:r>
              <a:rPr lang="en" sz="1600">
                <a:solidFill>
                  <a:srgbClr val="F2F2F2"/>
                </a:solidFill>
              </a:rPr>
              <a:t> </a:t>
            </a:r>
            <a:endParaRPr sz="1600">
              <a:solidFill>
                <a:srgbClr val="F2F2F2"/>
              </a:solidFill>
            </a:endParaRPr>
          </a:p>
          <a:p>
            <a:pPr marL="0" lvl="0" indent="0" algn="l" rtl="0">
              <a:spcBef>
                <a:spcPts val="1600"/>
              </a:spcBef>
              <a:spcAft>
                <a:spcPts val="0"/>
              </a:spcAft>
              <a:buNone/>
            </a:pPr>
            <a:r>
              <a:rPr lang="en" baseline="-25000">
                <a:solidFill>
                  <a:srgbClr val="F2F2F2"/>
                </a:solidFill>
              </a:rPr>
              <a:t>  </a:t>
            </a:r>
            <a:endParaRPr baseline="30000">
              <a:solidFill>
                <a:srgbClr val="F2F2F2"/>
              </a:solidFill>
            </a:endParaRPr>
          </a:p>
          <a:p>
            <a:pPr marL="0" lvl="0" indent="0" algn="l" rtl="0">
              <a:spcBef>
                <a:spcPts val="0"/>
              </a:spcBef>
              <a:spcAft>
                <a:spcPts val="1600"/>
              </a:spcAft>
              <a:buNone/>
            </a:pPr>
            <a:r>
              <a:rPr lang="en" sz="2600" b="1" baseline="-25000">
                <a:solidFill>
                  <a:srgbClr val="F2F2F2"/>
                </a:solidFill>
              </a:rPr>
              <a:t>		</a:t>
            </a:r>
            <a:endParaRPr sz="1400" b="1">
              <a:solidFill>
                <a:srgbClr val="F2F2F2"/>
              </a:solidFill>
            </a:endParaRPr>
          </a:p>
        </p:txBody>
      </p:sp>
      <p:sp>
        <p:nvSpPr>
          <p:cNvPr id="251" name="Google Shape;251;p46"/>
          <p:cNvSpPr/>
          <p:nvPr/>
        </p:nvSpPr>
        <p:spPr>
          <a:xfrm>
            <a:off x="1255900" y="1300050"/>
            <a:ext cx="1836600" cy="435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6"/>
          <p:cNvSpPr txBox="1"/>
          <p:nvPr/>
        </p:nvSpPr>
        <p:spPr>
          <a:xfrm>
            <a:off x="1300075" y="1300050"/>
            <a:ext cx="3635100" cy="82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2F2F2"/>
                </a:solidFill>
                <a:latin typeface="Montserrat"/>
                <a:ea typeface="Montserrat"/>
                <a:cs typeface="Montserrat"/>
                <a:sym typeface="Montserrat"/>
              </a:rPr>
              <a:t>u</a:t>
            </a:r>
            <a:r>
              <a:rPr lang="en" b="1" baseline="-25000">
                <a:solidFill>
                  <a:srgbClr val="F2F2F2"/>
                </a:solidFill>
                <a:latin typeface="Montserrat"/>
                <a:ea typeface="Montserrat"/>
                <a:cs typeface="Montserrat"/>
                <a:sym typeface="Montserrat"/>
              </a:rPr>
              <a:t>t</a:t>
            </a:r>
            <a:r>
              <a:rPr lang="en" b="1">
                <a:solidFill>
                  <a:srgbClr val="F2F2F2"/>
                </a:solidFill>
                <a:latin typeface="Montserrat"/>
                <a:ea typeface="Montserrat"/>
                <a:cs typeface="Montserrat"/>
                <a:sym typeface="Montserrat"/>
              </a:rPr>
              <a:t> = -uu</a:t>
            </a:r>
            <a:r>
              <a:rPr lang="en" b="1" baseline="-25000">
                <a:solidFill>
                  <a:srgbClr val="F2F2F2"/>
                </a:solidFill>
                <a:latin typeface="Montserrat"/>
                <a:ea typeface="Montserrat"/>
                <a:cs typeface="Montserrat"/>
                <a:sym typeface="Montserrat"/>
              </a:rPr>
              <a:t>x</a:t>
            </a:r>
            <a:r>
              <a:rPr lang="en" b="1">
                <a:solidFill>
                  <a:srgbClr val="F2F2F2"/>
                </a:solidFill>
                <a:latin typeface="Montserrat"/>
                <a:ea typeface="Montserrat"/>
                <a:cs typeface="Montserrat"/>
                <a:sym typeface="Montserrat"/>
              </a:rPr>
              <a:t>-u</a:t>
            </a:r>
            <a:r>
              <a:rPr lang="en" b="1" baseline="-25000">
                <a:solidFill>
                  <a:srgbClr val="F2F2F2"/>
                </a:solidFill>
                <a:latin typeface="Montserrat"/>
                <a:ea typeface="Montserrat"/>
                <a:cs typeface="Montserrat"/>
                <a:sym typeface="Montserrat"/>
              </a:rPr>
              <a:t>xx</a:t>
            </a:r>
            <a:r>
              <a:rPr lang="en" b="1">
                <a:solidFill>
                  <a:srgbClr val="F2F2F2"/>
                </a:solidFill>
                <a:latin typeface="Montserrat"/>
                <a:ea typeface="Montserrat"/>
                <a:cs typeface="Montserrat"/>
                <a:sym typeface="Montserrat"/>
              </a:rPr>
              <a:t>-u</a:t>
            </a:r>
            <a:r>
              <a:rPr lang="en" b="1" baseline="-25000">
                <a:solidFill>
                  <a:srgbClr val="F2F2F2"/>
                </a:solidFill>
                <a:latin typeface="Montserrat"/>
                <a:ea typeface="Montserrat"/>
                <a:cs typeface="Montserrat"/>
                <a:sym typeface="Montserrat"/>
              </a:rPr>
              <a:t>xxxx</a:t>
            </a:r>
            <a:endParaRPr b="1" baseline="-25000">
              <a:solidFill>
                <a:srgbClr val="F2F2F2"/>
              </a:solidFill>
              <a:latin typeface="Montserrat"/>
              <a:ea typeface="Montserrat"/>
              <a:cs typeface="Montserrat"/>
              <a:sym typeface="Montserrat"/>
            </a:endParaRPr>
          </a:p>
          <a:p>
            <a:pPr marL="0" lvl="0" indent="0" algn="l" rtl="0">
              <a:spcBef>
                <a:spcPts val="1600"/>
              </a:spcBef>
              <a:spcAft>
                <a:spcPts val="0"/>
              </a:spcAft>
              <a:buNone/>
            </a:pPr>
            <a:endParaRPr>
              <a:latin typeface="Montserrat"/>
              <a:ea typeface="Montserrat"/>
              <a:cs typeface="Montserrat"/>
              <a:sym typeface="Montserrat"/>
            </a:endParaRPr>
          </a:p>
        </p:txBody>
      </p:sp>
      <p:sp>
        <p:nvSpPr>
          <p:cNvPr id="253" name="Google Shape;253;p46"/>
          <p:cNvSpPr/>
          <p:nvPr/>
        </p:nvSpPr>
        <p:spPr>
          <a:xfrm>
            <a:off x="1255900" y="2179400"/>
            <a:ext cx="2549700" cy="435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txBox="1"/>
          <p:nvPr/>
        </p:nvSpPr>
        <p:spPr>
          <a:xfrm>
            <a:off x="1312750" y="2197100"/>
            <a:ext cx="2436000" cy="6052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rgbClr val="F2F2F2"/>
                </a:solidFill>
                <a:latin typeface="Montserrat"/>
                <a:ea typeface="Montserrat"/>
                <a:cs typeface="Montserrat"/>
                <a:sym typeface="Montserrat"/>
              </a:rPr>
              <a:t>u</a:t>
            </a:r>
            <a:r>
              <a:rPr lang="en" b="1" baseline="-25000" dirty="0">
                <a:solidFill>
                  <a:srgbClr val="F2F2F2"/>
                </a:solidFill>
                <a:latin typeface="Montserrat"/>
                <a:ea typeface="Montserrat"/>
                <a:cs typeface="Montserrat"/>
                <a:sym typeface="Montserrat"/>
              </a:rPr>
              <a:t>t</a:t>
            </a:r>
            <a:r>
              <a:rPr lang="en" b="1" dirty="0">
                <a:solidFill>
                  <a:srgbClr val="F2F2F2"/>
                </a:solidFill>
                <a:latin typeface="Montserrat"/>
                <a:ea typeface="Montserrat"/>
                <a:cs typeface="Montserrat"/>
                <a:sym typeface="Montserrat"/>
              </a:rPr>
              <a:t> = </a:t>
            </a:r>
            <a:r>
              <a:rPr lang="en" b="1" i="1" dirty="0">
                <a:solidFill>
                  <a:srgbClr val="F2F2F2"/>
                </a:solidFill>
                <a:latin typeface="Montserrat"/>
                <a:ea typeface="Montserrat"/>
                <a:cs typeface="Montserrat"/>
                <a:sym typeface="Montserrat"/>
              </a:rPr>
              <a:t>N</a:t>
            </a:r>
            <a:r>
              <a:rPr lang="en" b="1" dirty="0">
                <a:solidFill>
                  <a:srgbClr val="F2F2F2"/>
                </a:solidFill>
                <a:latin typeface="Montserrat"/>
                <a:ea typeface="Montserrat"/>
                <a:cs typeface="Montserrat"/>
                <a:sym typeface="Montserrat"/>
              </a:rPr>
              <a:t>(u,u</a:t>
            </a:r>
            <a:r>
              <a:rPr lang="en" b="1" baseline="-25000" dirty="0">
                <a:solidFill>
                  <a:srgbClr val="F2F2F2"/>
                </a:solidFill>
                <a:latin typeface="Montserrat"/>
                <a:ea typeface="Montserrat"/>
                <a:cs typeface="Montserrat"/>
                <a:sym typeface="Montserrat"/>
              </a:rPr>
              <a:t>x</a:t>
            </a:r>
            <a:r>
              <a:rPr lang="en" b="1" dirty="0">
                <a:solidFill>
                  <a:srgbClr val="F2F2F2"/>
                </a:solidFill>
                <a:latin typeface="Montserrat"/>
                <a:ea typeface="Montserrat"/>
                <a:cs typeface="Montserrat"/>
                <a:sym typeface="Montserrat"/>
              </a:rPr>
              <a:t>,u</a:t>
            </a:r>
            <a:r>
              <a:rPr lang="en" b="1" baseline="-25000" dirty="0">
                <a:solidFill>
                  <a:srgbClr val="F2F2F2"/>
                </a:solidFill>
                <a:latin typeface="Montserrat"/>
                <a:ea typeface="Montserrat"/>
                <a:cs typeface="Montserrat"/>
                <a:sym typeface="Montserrat"/>
              </a:rPr>
              <a:t>xx</a:t>
            </a:r>
            <a:r>
              <a:rPr lang="en" b="1" dirty="0">
                <a:solidFill>
                  <a:srgbClr val="F2F2F2"/>
                </a:solidFill>
                <a:latin typeface="Montserrat"/>
                <a:ea typeface="Montserrat"/>
                <a:cs typeface="Montserrat"/>
                <a:sym typeface="Montserrat"/>
              </a:rPr>
              <a:t>,u</a:t>
            </a:r>
            <a:r>
              <a:rPr lang="en" b="1" baseline="-25000" dirty="0">
                <a:solidFill>
                  <a:srgbClr val="F2F2F2"/>
                </a:solidFill>
                <a:latin typeface="Montserrat"/>
                <a:ea typeface="Montserrat"/>
                <a:cs typeface="Montserrat"/>
                <a:sym typeface="Montserrat"/>
              </a:rPr>
              <a:t>xxx</a:t>
            </a:r>
            <a:r>
              <a:rPr lang="en" b="1" dirty="0">
                <a:solidFill>
                  <a:srgbClr val="F2F2F2"/>
                </a:solidFill>
                <a:latin typeface="Montserrat"/>
                <a:ea typeface="Montserrat"/>
                <a:cs typeface="Montserrat"/>
                <a:sym typeface="Montserrat"/>
              </a:rPr>
              <a:t>,u</a:t>
            </a:r>
            <a:r>
              <a:rPr lang="en" b="1" baseline="-25000" dirty="0">
                <a:solidFill>
                  <a:srgbClr val="F2F2F2"/>
                </a:solidFill>
                <a:latin typeface="Montserrat"/>
                <a:ea typeface="Montserrat"/>
                <a:cs typeface="Montserrat"/>
                <a:sym typeface="Montserrat"/>
              </a:rPr>
              <a:t>xxxx</a:t>
            </a:r>
            <a:r>
              <a:rPr lang="en" b="1" dirty="0">
                <a:solidFill>
                  <a:srgbClr val="F2F2F2"/>
                </a:solidFill>
                <a:latin typeface="Montserrat"/>
                <a:ea typeface="Montserrat"/>
                <a:cs typeface="Montserrat"/>
                <a:sym typeface="Montserrat"/>
              </a:rPr>
              <a:t>)</a:t>
            </a:r>
            <a:endParaRPr dirty="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274900" y="368825"/>
            <a:ext cx="6471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a:t>
            </a:r>
            <a:r>
              <a:rPr lang="en">
                <a:solidFill>
                  <a:schemeClr val="lt2"/>
                </a:solidFill>
              </a:rPr>
              <a:t>Nonlinear Schrödinger equation</a:t>
            </a:r>
            <a:endParaRPr/>
          </a:p>
        </p:txBody>
      </p:sp>
      <p:sp>
        <p:nvSpPr>
          <p:cNvPr id="260" name="Google Shape;260;p47"/>
          <p:cNvSpPr txBox="1">
            <a:spLocks noGrp="1"/>
          </p:cNvSpPr>
          <p:nvPr>
            <p:ph type="body" idx="4294967295"/>
          </p:nvPr>
        </p:nvSpPr>
        <p:spPr>
          <a:xfrm>
            <a:off x="546275" y="1050075"/>
            <a:ext cx="7891200" cy="37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chemeClr val="lt1"/>
                </a:solidFill>
              </a:rPr>
              <a:t>This example aims to highlight the ability of our framework to handle complex valued solutions as well as different types of nonlinearities in the governing partial differential equations.The nonlinear Schrodinger equation is given by</a:t>
            </a:r>
            <a:br>
              <a:rPr lang="en" sz="1150">
                <a:solidFill>
                  <a:schemeClr val="lt1"/>
                </a:solidFill>
              </a:rPr>
            </a:br>
            <a:r>
              <a:rPr lang="en" sz="1150">
                <a:solidFill>
                  <a:schemeClr val="lt1"/>
                </a:solidFill>
              </a:rPr>
              <a:t>                                                                                   </a:t>
            </a:r>
            <a:r>
              <a:rPr lang="en" sz="1150" b="1">
                <a:solidFill>
                  <a:schemeClr val="lt1"/>
                </a:solidFill>
              </a:rPr>
              <a:t>ψ</a:t>
            </a:r>
            <a:r>
              <a:rPr lang="en" sz="1150" b="1" baseline="-25000">
                <a:solidFill>
                  <a:schemeClr val="lt1"/>
                </a:solidFill>
              </a:rPr>
              <a:t>t</a:t>
            </a:r>
            <a:r>
              <a:rPr lang="en" sz="1150" b="1">
                <a:solidFill>
                  <a:schemeClr val="lt1"/>
                </a:solidFill>
              </a:rPr>
              <a:t> = 0.5iψ</a:t>
            </a:r>
            <a:r>
              <a:rPr lang="en" sz="1150" b="1" baseline="-25000">
                <a:solidFill>
                  <a:schemeClr val="lt1"/>
                </a:solidFill>
              </a:rPr>
              <a:t>xx</a:t>
            </a:r>
            <a:r>
              <a:rPr lang="en" sz="1150" b="1">
                <a:solidFill>
                  <a:schemeClr val="lt1"/>
                </a:solidFill>
              </a:rPr>
              <a:t> + i|ψ| </a:t>
            </a:r>
            <a:r>
              <a:rPr lang="en" sz="1150" b="1" baseline="30000">
                <a:solidFill>
                  <a:schemeClr val="lt1"/>
                </a:solidFill>
              </a:rPr>
              <a:t>2</a:t>
            </a:r>
            <a:r>
              <a:rPr lang="en" sz="1150" b="1">
                <a:solidFill>
                  <a:schemeClr val="lt1"/>
                </a:solidFill>
              </a:rPr>
              <a:t>ψ</a:t>
            </a:r>
            <a:endParaRPr sz="1150" b="1">
              <a:solidFill>
                <a:schemeClr val="lt1"/>
              </a:solidFill>
            </a:endParaRPr>
          </a:p>
          <a:p>
            <a:pPr marL="0" lvl="0" indent="0" algn="l" rtl="0">
              <a:spcBef>
                <a:spcPts val="1600"/>
              </a:spcBef>
              <a:spcAft>
                <a:spcPts val="0"/>
              </a:spcAft>
              <a:buNone/>
            </a:pPr>
            <a:r>
              <a:rPr lang="en" sz="1150">
                <a:solidFill>
                  <a:schemeClr val="lt1"/>
                </a:solidFill>
              </a:rPr>
              <a:t>The partial differential form:</a:t>
            </a:r>
            <a:br>
              <a:rPr lang="en" sz="1150">
                <a:solidFill>
                  <a:schemeClr val="lt1"/>
                </a:solidFill>
              </a:rPr>
            </a:br>
            <a:r>
              <a:rPr lang="en" sz="1150">
                <a:solidFill>
                  <a:schemeClr val="lt1"/>
                </a:solidFill>
              </a:rPr>
              <a:t>                                                                            </a:t>
            </a:r>
            <a:r>
              <a:rPr lang="en" sz="1150" b="1">
                <a:solidFill>
                  <a:schemeClr val="lt1"/>
                </a:solidFill>
              </a:rPr>
              <a:t>u</a:t>
            </a:r>
            <a:r>
              <a:rPr lang="en" sz="1150" b="1" baseline="-25000">
                <a:solidFill>
                  <a:schemeClr val="lt1"/>
                </a:solidFill>
              </a:rPr>
              <a:t>t</a:t>
            </a:r>
            <a:r>
              <a:rPr lang="en" sz="1150" b="1">
                <a:solidFill>
                  <a:schemeClr val="lt1"/>
                </a:solidFill>
              </a:rPr>
              <a:t> = −0.5v</a:t>
            </a:r>
            <a:r>
              <a:rPr lang="en" sz="1150" b="1" baseline="-25000">
                <a:solidFill>
                  <a:schemeClr val="lt1"/>
                </a:solidFill>
              </a:rPr>
              <a:t>xx</a:t>
            </a:r>
            <a:r>
              <a:rPr lang="en" sz="1150" b="1">
                <a:solidFill>
                  <a:schemeClr val="lt1"/>
                </a:solidFill>
              </a:rPr>
              <a:t> − (u</a:t>
            </a:r>
            <a:r>
              <a:rPr lang="en" sz="1150" b="1" baseline="30000">
                <a:solidFill>
                  <a:schemeClr val="lt1"/>
                </a:solidFill>
              </a:rPr>
              <a:t>2</a:t>
            </a:r>
            <a:r>
              <a:rPr lang="en" sz="1150" b="1">
                <a:solidFill>
                  <a:schemeClr val="lt1"/>
                </a:solidFill>
              </a:rPr>
              <a:t> + v</a:t>
            </a:r>
            <a:r>
              <a:rPr lang="en" sz="1150" b="1" baseline="30000">
                <a:solidFill>
                  <a:schemeClr val="lt1"/>
                </a:solidFill>
              </a:rPr>
              <a:t>2</a:t>
            </a:r>
            <a:r>
              <a:rPr lang="en" sz="1150" b="1">
                <a:solidFill>
                  <a:schemeClr val="lt1"/>
                </a:solidFill>
              </a:rPr>
              <a:t> )v  , </a:t>
            </a:r>
            <a:br>
              <a:rPr lang="en" sz="1150" b="1">
                <a:solidFill>
                  <a:schemeClr val="lt1"/>
                </a:solidFill>
              </a:rPr>
            </a:br>
            <a:r>
              <a:rPr lang="en" sz="1150" b="1">
                <a:solidFill>
                  <a:schemeClr val="lt1"/>
                </a:solidFill>
              </a:rPr>
              <a:t>                                                                       v</a:t>
            </a:r>
            <a:r>
              <a:rPr lang="en" sz="1150" b="1" baseline="-25000">
                <a:solidFill>
                  <a:schemeClr val="lt1"/>
                </a:solidFill>
              </a:rPr>
              <a:t>t</a:t>
            </a:r>
            <a:r>
              <a:rPr lang="en" sz="1150" b="1">
                <a:solidFill>
                  <a:schemeClr val="lt1"/>
                </a:solidFill>
              </a:rPr>
              <a:t>= 0.5u</a:t>
            </a:r>
            <a:r>
              <a:rPr lang="en" sz="1150" b="1" baseline="-25000">
                <a:solidFill>
                  <a:schemeClr val="lt1"/>
                </a:solidFill>
              </a:rPr>
              <a:t>xx</a:t>
            </a:r>
            <a:r>
              <a:rPr lang="en" sz="1150" b="1">
                <a:solidFill>
                  <a:schemeClr val="lt1"/>
                </a:solidFill>
              </a:rPr>
              <a:t> + (u</a:t>
            </a:r>
            <a:r>
              <a:rPr lang="en" sz="1150" b="1" baseline="30000">
                <a:solidFill>
                  <a:schemeClr val="lt1"/>
                </a:solidFill>
              </a:rPr>
              <a:t>2</a:t>
            </a:r>
            <a:r>
              <a:rPr lang="en" sz="1150" b="1">
                <a:solidFill>
                  <a:schemeClr val="lt1"/>
                </a:solidFill>
              </a:rPr>
              <a:t> + v</a:t>
            </a:r>
            <a:r>
              <a:rPr lang="en" sz="1150" b="1" baseline="30000">
                <a:solidFill>
                  <a:schemeClr val="lt1"/>
                </a:solidFill>
              </a:rPr>
              <a:t>2</a:t>
            </a:r>
            <a:r>
              <a:rPr lang="en" sz="1150" b="1">
                <a:solidFill>
                  <a:schemeClr val="lt1"/>
                </a:solidFill>
              </a:rPr>
              <a:t> )u </a:t>
            </a:r>
            <a:endParaRPr sz="2450" b="1">
              <a:solidFill>
                <a:schemeClr val="lt1"/>
              </a:solidFill>
            </a:endParaRPr>
          </a:p>
          <a:p>
            <a:pPr marL="0" lvl="0" indent="0" algn="l" rtl="0">
              <a:spcBef>
                <a:spcPts val="1600"/>
              </a:spcBef>
              <a:spcAft>
                <a:spcPts val="0"/>
              </a:spcAft>
              <a:buNone/>
            </a:pPr>
            <a:r>
              <a:rPr lang="en" sz="1150">
                <a:solidFill>
                  <a:schemeClr val="lt1"/>
                </a:solidFill>
              </a:rPr>
              <a:t>Here we create a dataset using conventional spectral method  and then create training subset from them.  Given the resulting training data, we are interested in learning two nonlinear functions N</a:t>
            </a:r>
            <a:r>
              <a:rPr lang="en" sz="1150" baseline="-25000">
                <a:solidFill>
                  <a:schemeClr val="lt1"/>
                </a:solidFill>
              </a:rPr>
              <a:t>1</a:t>
            </a:r>
            <a:r>
              <a:rPr lang="en" sz="1150">
                <a:solidFill>
                  <a:schemeClr val="lt1"/>
                </a:solidFill>
              </a:rPr>
              <a:t> and N</a:t>
            </a:r>
            <a:r>
              <a:rPr lang="en" sz="1150" baseline="-25000">
                <a:solidFill>
                  <a:schemeClr val="lt1"/>
                </a:solidFill>
              </a:rPr>
              <a:t>2</a:t>
            </a:r>
            <a:r>
              <a:rPr lang="en" sz="1150">
                <a:solidFill>
                  <a:schemeClr val="lt1"/>
                </a:solidFill>
              </a:rPr>
              <a:t> as functions of the solutions u, v and their derivatives up to the 2nd order.</a:t>
            </a:r>
            <a:br>
              <a:rPr lang="en" sz="1150">
                <a:solidFill>
                  <a:schemeClr val="lt1"/>
                </a:solidFill>
              </a:rPr>
            </a:br>
            <a:r>
              <a:rPr lang="en" sz="1150">
                <a:solidFill>
                  <a:schemeClr val="lt1"/>
                </a:solidFill>
              </a:rPr>
              <a:t>                                                                                </a:t>
            </a:r>
            <a:r>
              <a:rPr lang="en" sz="1150" b="1">
                <a:solidFill>
                  <a:schemeClr val="lt1"/>
                </a:solidFill>
              </a:rPr>
              <a:t>u</a:t>
            </a:r>
            <a:r>
              <a:rPr lang="en" sz="1150" b="1" baseline="-25000">
                <a:solidFill>
                  <a:schemeClr val="lt1"/>
                </a:solidFill>
              </a:rPr>
              <a:t>t</a:t>
            </a:r>
            <a:r>
              <a:rPr lang="en" sz="1150" b="1">
                <a:solidFill>
                  <a:schemeClr val="lt1"/>
                </a:solidFill>
              </a:rPr>
              <a:t> = N</a:t>
            </a:r>
            <a:r>
              <a:rPr lang="en" sz="1150" b="1" baseline="-25000">
                <a:solidFill>
                  <a:schemeClr val="lt1"/>
                </a:solidFill>
              </a:rPr>
              <a:t>1</a:t>
            </a:r>
            <a:r>
              <a:rPr lang="en" sz="1150" b="1">
                <a:solidFill>
                  <a:schemeClr val="lt1"/>
                </a:solidFill>
              </a:rPr>
              <a:t>(u, v, u</a:t>
            </a:r>
            <a:r>
              <a:rPr lang="en" sz="1150" b="1" baseline="-25000">
                <a:solidFill>
                  <a:schemeClr val="lt1"/>
                </a:solidFill>
              </a:rPr>
              <a:t>x</a:t>
            </a:r>
            <a:r>
              <a:rPr lang="en" sz="1150" b="1">
                <a:solidFill>
                  <a:schemeClr val="lt1"/>
                </a:solidFill>
              </a:rPr>
              <a:t>, v, u</a:t>
            </a:r>
            <a:r>
              <a:rPr lang="en" sz="1150" b="1" baseline="-25000">
                <a:solidFill>
                  <a:schemeClr val="lt1"/>
                </a:solidFill>
              </a:rPr>
              <a:t>xx</a:t>
            </a:r>
            <a:r>
              <a:rPr lang="en" sz="1150" b="1">
                <a:solidFill>
                  <a:schemeClr val="lt1"/>
                </a:solidFill>
              </a:rPr>
              <a:t>, v</a:t>
            </a:r>
            <a:r>
              <a:rPr lang="en" sz="1150" b="1" baseline="-25000">
                <a:solidFill>
                  <a:schemeClr val="lt1"/>
                </a:solidFill>
              </a:rPr>
              <a:t>xx</a:t>
            </a:r>
            <a:r>
              <a:rPr lang="en" sz="1150" b="1">
                <a:solidFill>
                  <a:schemeClr val="lt1"/>
                </a:solidFill>
              </a:rPr>
              <a:t>),</a:t>
            </a:r>
            <a:br>
              <a:rPr lang="en" sz="1150" b="1">
                <a:solidFill>
                  <a:schemeClr val="lt1"/>
                </a:solidFill>
              </a:rPr>
            </a:br>
            <a:r>
              <a:rPr lang="en" sz="1150" b="1">
                <a:solidFill>
                  <a:schemeClr val="lt1"/>
                </a:solidFill>
              </a:rPr>
              <a:t>                                                                          v</a:t>
            </a:r>
            <a:r>
              <a:rPr lang="en" sz="1150" b="1" baseline="-25000">
                <a:solidFill>
                  <a:schemeClr val="lt1"/>
                </a:solidFill>
              </a:rPr>
              <a:t>t</a:t>
            </a:r>
            <a:r>
              <a:rPr lang="en" sz="1150" b="1">
                <a:solidFill>
                  <a:schemeClr val="lt1"/>
                </a:solidFill>
              </a:rPr>
              <a:t> = N</a:t>
            </a:r>
            <a:r>
              <a:rPr lang="en" sz="1150" b="1" baseline="-25000">
                <a:solidFill>
                  <a:schemeClr val="lt1"/>
                </a:solidFill>
              </a:rPr>
              <a:t>2</a:t>
            </a:r>
            <a:r>
              <a:rPr lang="en" sz="1150" b="1">
                <a:solidFill>
                  <a:schemeClr val="lt1"/>
                </a:solidFill>
              </a:rPr>
              <a:t>(u, v, u</a:t>
            </a:r>
            <a:r>
              <a:rPr lang="en" sz="1150" b="1" baseline="-25000">
                <a:solidFill>
                  <a:schemeClr val="lt1"/>
                </a:solidFill>
              </a:rPr>
              <a:t>x</a:t>
            </a:r>
            <a:r>
              <a:rPr lang="en" sz="1150" b="1">
                <a:solidFill>
                  <a:schemeClr val="lt1"/>
                </a:solidFill>
              </a:rPr>
              <a:t>, v</a:t>
            </a:r>
            <a:r>
              <a:rPr lang="en" sz="1150" b="1" baseline="-25000">
                <a:solidFill>
                  <a:schemeClr val="lt1"/>
                </a:solidFill>
              </a:rPr>
              <a:t>x</a:t>
            </a:r>
            <a:r>
              <a:rPr lang="en" sz="1150" b="1">
                <a:solidFill>
                  <a:schemeClr val="lt1"/>
                </a:solidFill>
              </a:rPr>
              <a:t>, u</a:t>
            </a:r>
            <a:r>
              <a:rPr lang="en" sz="1150" b="1" baseline="-25000">
                <a:solidFill>
                  <a:schemeClr val="lt1"/>
                </a:solidFill>
              </a:rPr>
              <a:t>xx</a:t>
            </a:r>
            <a:r>
              <a:rPr lang="en" sz="1150" b="1">
                <a:solidFill>
                  <a:schemeClr val="lt1"/>
                </a:solidFill>
              </a:rPr>
              <a:t>, v</a:t>
            </a:r>
            <a:r>
              <a:rPr lang="en" sz="1150" b="1" baseline="-25000">
                <a:solidFill>
                  <a:schemeClr val="lt1"/>
                </a:solidFill>
              </a:rPr>
              <a:t>xx</a:t>
            </a:r>
            <a:r>
              <a:rPr lang="en" sz="1150" b="1">
                <a:solidFill>
                  <a:schemeClr val="lt1"/>
                </a:solidFill>
              </a:rPr>
              <a:t>).</a:t>
            </a:r>
            <a:endParaRPr sz="1150" b="1">
              <a:solidFill>
                <a:schemeClr val="lt1"/>
              </a:solidFill>
            </a:endParaRPr>
          </a:p>
          <a:p>
            <a:pPr marL="0" lvl="0" indent="0" algn="l" rtl="0">
              <a:spcBef>
                <a:spcPts val="1600"/>
              </a:spcBef>
              <a:spcAft>
                <a:spcPts val="1600"/>
              </a:spcAft>
              <a:buNone/>
            </a:pPr>
            <a:r>
              <a:rPr lang="en" sz="1150">
                <a:solidFill>
                  <a:schemeClr val="lt1"/>
                </a:solidFill>
              </a:rPr>
              <a:t>We then learn two nonlinear functions N</a:t>
            </a:r>
            <a:r>
              <a:rPr lang="en" sz="1150" baseline="-25000">
                <a:solidFill>
                  <a:schemeClr val="lt1"/>
                </a:solidFill>
              </a:rPr>
              <a:t>1</a:t>
            </a:r>
            <a:r>
              <a:rPr lang="en" sz="1150">
                <a:solidFill>
                  <a:schemeClr val="lt1"/>
                </a:solidFill>
              </a:rPr>
              <a:t> and N</a:t>
            </a:r>
            <a:r>
              <a:rPr lang="en" sz="1150" baseline="-25000">
                <a:solidFill>
                  <a:schemeClr val="lt1"/>
                </a:solidFill>
              </a:rPr>
              <a:t>2</a:t>
            </a:r>
            <a:r>
              <a:rPr lang="en" sz="1150">
                <a:solidFill>
                  <a:schemeClr val="lt1"/>
                </a:solidFill>
              </a:rPr>
              <a:t> to be two neural network with 2 hidden layer and 100 neurons per hidden layer.These four networks are trained by minimizing the sum of squared errors loss of equation. Then we solve the learned partial differential equation using PINNs algorithm.</a:t>
            </a:r>
            <a:endParaRPr sz="115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11700" y="192975"/>
            <a:ext cx="4629300"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Navier-Stokes equation</a:t>
            </a:r>
            <a:endParaRPr/>
          </a:p>
        </p:txBody>
      </p:sp>
      <p:sp>
        <p:nvSpPr>
          <p:cNvPr id="266" name="Google Shape;266;p48"/>
          <p:cNvSpPr txBox="1">
            <a:spLocks noGrp="1"/>
          </p:cNvSpPr>
          <p:nvPr>
            <p:ph type="body" idx="1"/>
          </p:nvPr>
        </p:nvSpPr>
        <p:spPr>
          <a:xfrm>
            <a:off x="467525" y="787275"/>
            <a:ext cx="7173300" cy="39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Navier-Stokes equation in two dimensions (2D) given explicitly by: 			</a:t>
            </a:r>
            <a:r>
              <a:rPr lang="en" b="1" i="1" dirty="0"/>
              <a:t>w</a:t>
            </a:r>
            <a:r>
              <a:rPr lang="en" b="1" i="1" baseline="-25000" dirty="0"/>
              <a:t>t</a:t>
            </a:r>
            <a:r>
              <a:rPr lang="en" b="1" i="1" dirty="0"/>
              <a:t> = −uw</a:t>
            </a:r>
            <a:r>
              <a:rPr lang="en" b="1" i="1" baseline="-25000" dirty="0"/>
              <a:t>x</a:t>
            </a:r>
            <a:r>
              <a:rPr lang="en" b="1" i="1" dirty="0"/>
              <a:t> − vw</a:t>
            </a:r>
            <a:r>
              <a:rPr lang="en" b="1" i="1" baseline="-25000" dirty="0"/>
              <a:t>y</a:t>
            </a:r>
            <a:r>
              <a:rPr lang="en" b="1" i="1" dirty="0"/>
              <a:t> + 0.01(w</a:t>
            </a:r>
            <a:r>
              <a:rPr lang="en" b="1" i="1" baseline="-25000" dirty="0"/>
              <a:t>xx</a:t>
            </a:r>
            <a:r>
              <a:rPr lang="en" b="1" i="1" dirty="0"/>
              <a:t> + w</a:t>
            </a:r>
            <a:r>
              <a:rPr lang="en" b="1" i="1" baseline="-25000" dirty="0"/>
              <a:t>yy</a:t>
            </a:r>
            <a:r>
              <a:rPr lang="en" b="1" i="1" dirty="0"/>
              <a:t>) </a:t>
            </a:r>
            <a:endParaRPr b="1" i="1" dirty="0"/>
          </a:p>
          <a:p>
            <a:pPr marL="0" lvl="0" indent="0" algn="l" rtl="0">
              <a:spcBef>
                <a:spcPts val="1600"/>
              </a:spcBef>
              <a:spcAft>
                <a:spcPts val="0"/>
              </a:spcAft>
              <a:buNone/>
            </a:pPr>
            <a:r>
              <a:rPr lang="en" sz="1300" dirty="0"/>
              <a:t>where w denotes the vorticity, u the x-component of the velocity field, and v the y-component.</a:t>
            </a:r>
            <a:endParaRPr sz="1300" dirty="0"/>
          </a:p>
          <a:p>
            <a:pPr marL="0" lvl="0" indent="0" algn="l" rtl="0">
              <a:spcBef>
                <a:spcPts val="1600"/>
              </a:spcBef>
              <a:spcAft>
                <a:spcPts val="0"/>
              </a:spcAft>
              <a:buNone/>
            </a:pPr>
            <a:r>
              <a:rPr lang="en" sz="1300" dirty="0"/>
              <a:t>N is a function of the stream-wise u and transverse v velocity components in addition to the vorticity w and its derivatives up to the 2nd order.				</a:t>
            </a:r>
            <a:r>
              <a:rPr lang="en" sz="1300" b="1" i="1" dirty="0"/>
              <a:t>w</a:t>
            </a:r>
            <a:r>
              <a:rPr lang="en" sz="1300" b="1" i="1" baseline="-25000" dirty="0"/>
              <a:t>t</a:t>
            </a:r>
            <a:r>
              <a:rPr lang="en" sz="1300" b="1" i="1" dirty="0"/>
              <a:t> = N (u, v, w, w</a:t>
            </a:r>
            <a:r>
              <a:rPr lang="en" sz="1300" b="1" i="1" baseline="-25000" dirty="0"/>
              <a:t>x</a:t>
            </a:r>
            <a:r>
              <a:rPr lang="en" sz="1300" b="1" i="1" dirty="0"/>
              <a:t>, w</a:t>
            </a:r>
            <a:r>
              <a:rPr lang="en" sz="1300" b="1" i="1" baseline="-25000" dirty="0"/>
              <a:t>xx</a:t>
            </a:r>
            <a:r>
              <a:rPr lang="en" sz="1300" b="1" i="1" dirty="0"/>
              <a:t>)</a:t>
            </a:r>
            <a:endParaRPr sz="1300" b="1" i="1" dirty="0"/>
          </a:p>
          <a:p>
            <a:pPr marL="457200" lvl="0" indent="-304800" algn="l" rtl="0">
              <a:spcBef>
                <a:spcPts val="1600"/>
              </a:spcBef>
              <a:spcAft>
                <a:spcPts val="0"/>
              </a:spcAft>
              <a:buSzPts val="1200"/>
              <a:buChar char="●"/>
            </a:pPr>
            <a:r>
              <a:rPr lang="en" sz="1200" dirty="0"/>
              <a:t>Solution w is represented by a 5-layer deep neural network with 200 neurons per hidden layer. Furthermore, and we let N to be a neural network with 2 hidden layers and 100 neurons per hidden layer. </a:t>
            </a:r>
            <a:endParaRPr sz="1200" dirty="0"/>
          </a:p>
          <a:p>
            <a:pPr marL="457200" lvl="0" indent="-304800" algn="l" rtl="0">
              <a:spcBef>
                <a:spcPts val="0"/>
              </a:spcBef>
              <a:spcAft>
                <a:spcPts val="0"/>
              </a:spcAft>
              <a:buSzPts val="1200"/>
              <a:buChar char="●"/>
            </a:pPr>
            <a:r>
              <a:rPr lang="en" sz="1200" dirty="0"/>
              <a:t>These two networks are trained by minimizing the sum of squared errors loss.</a:t>
            </a:r>
            <a:endParaRPr sz="1200" dirty="0"/>
          </a:p>
          <a:p>
            <a:pPr marL="457200" lvl="0" indent="0" algn="l" rtl="0">
              <a:spcBef>
                <a:spcPts val="1600"/>
              </a:spcBef>
              <a:spcAft>
                <a:spcPts val="0"/>
              </a:spcAft>
              <a:buNone/>
            </a:pPr>
            <a:r>
              <a:rPr lang="en" b="1" i="1" dirty="0"/>
              <a:t>        		𝚺(|w(t</a:t>
            </a:r>
            <a:r>
              <a:rPr lang="en" b="1" i="1" baseline="30000" dirty="0"/>
              <a:t>i</a:t>
            </a:r>
            <a:r>
              <a:rPr lang="en" b="1" i="1" dirty="0"/>
              <a:t>,x</a:t>
            </a:r>
            <a:r>
              <a:rPr lang="en" b="1" i="1" baseline="30000" dirty="0"/>
              <a:t>i</a:t>
            </a:r>
            <a:r>
              <a:rPr lang="en" b="1" i="1" dirty="0"/>
              <a:t>,y</a:t>
            </a:r>
            <a:r>
              <a:rPr lang="en" b="1" i="1" baseline="30000" dirty="0"/>
              <a:t>i</a:t>
            </a:r>
            <a:r>
              <a:rPr lang="en" b="1" i="1" dirty="0"/>
              <a:t>)-w</a:t>
            </a:r>
            <a:r>
              <a:rPr lang="en" b="1" i="1" baseline="30000" dirty="0"/>
              <a:t>i</a:t>
            </a:r>
            <a:r>
              <a:rPr lang="en" b="1" i="1" dirty="0"/>
              <a:t>|</a:t>
            </a:r>
            <a:r>
              <a:rPr lang="en" b="1" i="1" baseline="30000" dirty="0"/>
              <a:t>2</a:t>
            </a:r>
            <a:r>
              <a:rPr lang="en" b="1" i="1" dirty="0"/>
              <a:t> + |f(t</a:t>
            </a:r>
            <a:r>
              <a:rPr lang="en" b="1" i="1" baseline="30000" dirty="0"/>
              <a:t>i</a:t>
            </a:r>
            <a:r>
              <a:rPr lang="en" b="1" i="1" dirty="0"/>
              <a:t>,x</a:t>
            </a:r>
            <a:r>
              <a:rPr lang="en" b="1" i="1" baseline="30000" dirty="0"/>
              <a:t>i</a:t>
            </a:r>
            <a:r>
              <a:rPr lang="en" b="1" i="1" dirty="0"/>
              <a:t>,y</a:t>
            </a:r>
            <a:r>
              <a:rPr lang="en" b="1" i="1" baseline="30000" dirty="0"/>
              <a:t>i</a:t>
            </a:r>
            <a:r>
              <a:rPr lang="en" b="1" i="1" dirty="0"/>
              <a:t>)|</a:t>
            </a:r>
            <a:r>
              <a:rPr lang="en" b="1" i="1" baseline="30000" dirty="0"/>
              <a:t>2</a:t>
            </a:r>
            <a:r>
              <a:rPr lang="en" b="1" i="1" dirty="0"/>
              <a:t>)</a:t>
            </a:r>
            <a:endParaRPr b="1" i="1" dirty="0"/>
          </a:p>
          <a:p>
            <a:pPr marL="457200" lvl="0" indent="-342900" algn="l" rtl="0">
              <a:spcBef>
                <a:spcPts val="1600"/>
              </a:spcBef>
              <a:spcAft>
                <a:spcPts val="0"/>
              </a:spcAft>
              <a:buClr>
                <a:srgbClr val="F2F2F2"/>
              </a:buClr>
              <a:buSzPts val="1800"/>
              <a:buChar char="●"/>
            </a:pPr>
            <a:r>
              <a:rPr lang="en" sz="1300" dirty="0">
                <a:solidFill>
                  <a:srgbClr val="F2F2F2"/>
                </a:solidFill>
              </a:rPr>
              <a:t>We solve the learned partial differential equation  using the </a:t>
            </a:r>
            <a:r>
              <a:rPr lang="en" sz="1300" b="1" dirty="0">
                <a:solidFill>
                  <a:srgbClr val="F2F2F2"/>
                </a:solidFill>
              </a:rPr>
              <a:t>PINNs algorithm.</a:t>
            </a:r>
            <a:endParaRPr sz="1800" b="1" dirty="0"/>
          </a:p>
          <a:p>
            <a:pPr marL="457200" lvl="0" indent="0" algn="l" rtl="0">
              <a:spcBef>
                <a:spcPts val="1600"/>
              </a:spcBef>
              <a:spcAft>
                <a:spcPts val="0"/>
              </a:spcAft>
              <a:buNone/>
            </a:pPr>
            <a:endParaRPr sz="1200" dirty="0"/>
          </a:p>
          <a:p>
            <a:pPr marL="457200" lvl="0" indent="0" algn="l" rtl="0">
              <a:spcBef>
                <a:spcPts val="1600"/>
              </a:spcBef>
              <a:spcAft>
                <a:spcPts val="0"/>
              </a:spcAft>
              <a:buNone/>
            </a:pPr>
            <a:endParaRPr sz="1300" dirty="0"/>
          </a:p>
          <a:p>
            <a:pPr marL="0" lvl="0" indent="0" algn="l" rtl="0">
              <a:spcBef>
                <a:spcPts val="1600"/>
              </a:spcBef>
              <a:spcAft>
                <a:spcPts val="1600"/>
              </a:spcAft>
              <a:buNone/>
            </a:pPr>
            <a:endParaRPr sz="1300" b="1" dirty="0"/>
          </a:p>
        </p:txBody>
      </p:sp>
      <p:sp>
        <p:nvSpPr>
          <p:cNvPr id="267" name="Google Shape;267;p48"/>
          <p:cNvSpPr txBox="1"/>
          <p:nvPr/>
        </p:nvSpPr>
        <p:spPr>
          <a:xfrm>
            <a:off x="3653475" y="2022825"/>
            <a:ext cx="736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9"/>
          <p:cNvSpPr txBox="1">
            <a:spLocks noGrp="1"/>
          </p:cNvSpPr>
          <p:nvPr>
            <p:ph type="title"/>
          </p:nvPr>
        </p:nvSpPr>
        <p:spPr>
          <a:xfrm>
            <a:off x="477800" y="44157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Conclusion</a:t>
            </a:r>
            <a:endParaRPr sz="2500"/>
          </a:p>
        </p:txBody>
      </p:sp>
      <p:cxnSp>
        <p:nvCxnSpPr>
          <p:cNvPr id="273" name="Google Shape;273;p49"/>
          <p:cNvCxnSpPr/>
          <p:nvPr/>
        </p:nvCxnSpPr>
        <p:spPr>
          <a:xfrm rot="10800000" flipH="1">
            <a:off x="572450" y="908822"/>
            <a:ext cx="1888800" cy="6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4" name="Google Shape;274;p49"/>
          <p:cNvSpPr txBox="1">
            <a:spLocks noGrp="1"/>
          </p:cNvSpPr>
          <p:nvPr>
            <p:ph type="body" idx="4294967295"/>
          </p:nvPr>
        </p:nvSpPr>
        <p:spPr>
          <a:xfrm>
            <a:off x="402425" y="1180200"/>
            <a:ext cx="7596000" cy="34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a:solidFill>
                  <a:schemeClr val="lt1"/>
                </a:solidFill>
              </a:rPr>
              <a:t>In the research paper they have created a deep learning approach for extracting nonlinear partial  differential equations from spatio-temporal datasets. The proposed algorithm is created on the basis on the  recent developments in automatic differentiation to construct efficient algorithms for learning infinite dimensional dynamical systems using deep neural networks</a:t>
            </a:r>
            <a:endParaRPr sz="1450">
              <a:solidFill>
                <a:schemeClr val="lt1"/>
              </a:solidFill>
            </a:endParaRPr>
          </a:p>
          <a:p>
            <a:pPr marL="0" lvl="0" indent="0" algn="l" rtl="0">
              <a:spcBef>
                <a:spcPts val="1600"/>
              </a:spcBef>
              <a:spcAft>
                <a:spcPts val="0"/>
              </a:spcAft>
              <a:buNone/>
            </a:pPr>
            <a:endParaRPr sz="1450">
              <a:solidFill>
                <a:schemeClr val="lt1"/>
              </a:solidFill>
            </a:endParaRPr>
          </a:p>
          <a:p>
            <a:pPr marL="0" lvl="0" indent="0" algn="l" rtl="0">
              <a:spcBef>
                <a:spcPts val="1600"/>
              </a:spcBef>
              <a:spcAft>
                <a:spcPts val="1600"/>
              </a:spcAft>
              <a:buNone/>
            </a:pPr>
            <a:r>
              <a:rPr lang="en" sz="1450" b="1">
                <a:solidFill>
                  <a:schemeClr val="lt1"/>
                </a:solidFill>
              </a:rPr>
              <a:t>Now we have to think about a method to solve differential equations using the ideas obtained from the research paper.</a:t>
            </a:r>
            <a:br>
              <a:rPr lang="en" sz="1450" b="1">
                <a:solidFill>
                  <a:schemeClr val="lt1"/>
                </a:solidFill>
              </a:rPr>
            </a:br>
            <a:br>
              <a:rPr lang="en" sz="1450">
                <a:solidFill>
                  <a:schemeClr val="lt1"/>
                </a:solidFill>
              </a:rPr>
            </a:br>
            <a:endParaRPr sz="145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0"/>
          <p:cNvSpPr txBox="1">
            <a:spLocks noGrp="1"/>
          </p:cNvSpPr>
          <p:nvPr>
            <p:ph type="title"/>
          </p:nvPr>
        </p:nvSpPr>
        <p:spPr>
          <a:xfrm>
            <a:off x="420725" y="621725"/>
            <a:ext cx="8380200"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 FIND THE SOLUTION OF DIFFERENTIAL EQUATIONS USING MACHINE LEARNING</a:t>
            </a:r>
            <a:endParaRPr/>
          </a:p>
        </p:txBody>
      </p:sp>
      <p:cxnSp>
        <p:nvCxnSpPr>
          <p:cNvPr id="280" name="Google Shape;280;p50"/>
          <p:cNvCxnSpPr/>
          <p:nvPr/>
        </p:nvCxnSpPr>
        <p:spPr>
          <a:xfrm>
            <a:off x="1205075" y="1512625"/>
            <a:ext cx="68115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1" name="Google Shape;281;p50"/>
          <p:cNvSpPr txBox="1">
            <a:spLocks noGrp="1"/>
          </p:cNvSpPr>
          <p:nvPr>
            <p:ph type="body" idx="4294967295"/>
          </p:nvPr>
        </p:nvSpPr>
        <p:spPr>
          <a:xfrm>
            <a:off x="781925" y="1935500"/>
            <a:ext cx="7657800" cy="33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2F2F2"/>
                </a:solidFill>
              </a:rPr>
              <a:t>We can use the idea of implementation of </a:t>
            </a:r>
            <a:r>
              <a:rPr lang="en" sz="1400">
                <a:solidFill>
                  <a:schemeClr val="accent2"/>
                </a:solidFill>
              </a:rPr>
              <a:t>deep learning neural networks</a:t>
            </a:r>
            <a:r>
              <a:rPr lang="en" sz="1400">
                <a:solidFill>
                  <a:srgbClr val="F2F2F2"/>
                </a:solidFill>
              </a:rPr>
              <a:t> in order to solve differential equations.</a:t>
            </a:r>
            <a:endParaRPr sz="1400">
              <a:solidFill>
                <a:srgbClr val="F2F2F2"/>
              </a:solidFill>
            </a:endParaRPr>
          </a:p>
          <a:p>
            <a:pPr marL="0" lvl="0" indent="0" algn="l" rtl="0">
              <a:spcBef>
                <a:spcPts val="1600"/>
              </a:spcBef>
              <a:spcAft>
                <a:spcPts val="0"/>
              </a:spcAft>
              <a:buNone/>
            </a:pPr>
            <a:r>
              <a:rPr lang="en" sz="1400">
                <a:solidFill>
                  <a:srgbClr val="F2F2F2"/>
                </a:solidFill>
              </a:rPr>
              <a:t>Here they have applied the </a:t>
            </a:r>
            <a:r>
              <a:rPr lang="en" sz="1400">
                <a:solidFill>
                  <a:schemeClr val="accent2"/>
                </a:solidFill>
              </a:rPr>
              <a:t>machine learning algorithm</a:t>
            </a:r>
            <a:r>
              <a:rPr lang="en" sz="1400">
                <a:solidFill>
                  <a:srgbClr val="F2F2F2"/>
                </a:solidFill>
              </a:rPr>
              <a:t>  to solve partial differential equations. We all know that we get a partial differential equation by doing differentiation by considering all the non focussed variables as constant. So if we remove that part of the algorithm that do this we could create a required algorithm for our purpose</a:t>
            </a:r>
            <a:r>
              <a:rPr lang="en" sz="1400" b="1">
                <a:solidFill>
                  <a:srgbClr val="F2F2F2"/>
                </a:solidFill>
              </a:rPr>
              <a:t>.</a:t>
            </a:r>
            <a:endParaRPr sz="1400" b="1">
              <a:solidFill>
                <a:srgbClr val="F2F2F2"/>
              </a:solidFill>
            </a:endParaRPr>
          </a:p>
          <a:p>
            <a:pPr marL="0" lvl="0" indent="0" algn="ctr" rtl="0">
              <a:spcBef>
                <a:spcPts val="1600"/>
              </a:spcBef>
              <a:spcAft>
                <a:spcPts val="1600"/>
              </a:spcAft>
              <a:buNone/>
            </a:pPr>
            <a:r>
              <a:rPr lang="en" sz="1400" i="1">
                <a:solidFill>
                  <a:srgbClr val="F2F2F2"/>
                </a:solidFill>
              </a:rPr>
              <a:t>Can’t we think in that angle? </a:t>
            </a:r>
            <a:endParaRPr sz="1400" i="1">
              <a:solidFill>
                <a:srgbClr val="F2F2F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1"/>
          <p:cNvSpPr txBox="1">
            <a:spLocks noGrp="1"/>
          </p:cNvSpPr>
          <p:nvPr>
            <p:ph type="title"/>
          </p:nvPr>
        </p:nvSpPr>
        <p:spPr>
          <a:xfrm>
            <a:off x="1259100" y="804975"/>
            <a:ext cx="6543300" cy="229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THANK YOU</a:t>
            </a:r>
            <a:endParaRPr sz="6000"/>
          </a:p>
        </p:txBody>
      </p:sp>
      <p:cxnSp>
        <p:nvCxnSpPr>
          <p:cNvPr id="287" name="Google Shape;287;p51"/>
          <p:cNvCxnSpPr/>
          <p:nvPr/>
        </p:nvCxnSpPr>
        <p:spPr>
          <a:xfrm>
            <a:off x="1798761" y="3099675"/>
            <a:ext cx="58911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p:nvPr>
        </p:nvSpPr>
        <p:spPr>
          <a:xfrm>
            <a:off x="3237450" y="1111950"/>
            <a:ext cx="2669100" cy="57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Submitted By:</a:t>
            </a:r>
            <a:endParaRPr/>
          </a:p>
        </p:txBody>
      </p:sp>
      <p:sp>
        <p:nvSpPr>
          <p:cNvPr id="166" name="Google Shape;166;p37"/>
          <p:cNvSpPr txBox="1">
            <a:spLocks noGrp="1"/>
          </p:cNvSpPr>
          <p:nvPr>
            <p:ph type="body" idx="1"/>
          </p:nvPr>
        </p:nvSpPr>
        <p:spPr>
          <a:xfrm>
            <a:off x="2098800" y="1684050"/>
            <a:ext cx="4946400" cy="17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t>Pranav S</a:t>
            </a:r>
            <a:endParaRPr sz="2000" b="1"/>
          </a:p>
          <a:p>
            <a:pPr marL="0" lvl="0" indent="0" algn="ctr" rtl="0">
              <a:lnSpc>
                <a:spcPct val="100000"/>
              </a:lnSpc>
              <a:spcBef>
                <a:spcPts val="1600"/>
              </a:spcBef>
              <a:spcAft>
                <a:spcPts val="0"/>
              </a:spcAft>
              <a:buNone/>
            </a:pPr>
            <a:r>
              <a:rPr lang="en" sz="2000" b="1"/>
              <a:t>Aditya Kr Gautam</a:t>
            </a:r>
            <a:endParaRPr sz="2000" b="1"/>
          </a:p>
          <a:p>
            <a:pPr marL="0" lvl="0" indent="0" algn="ctr" rtl="0">
              <a:lnSpc>
                <a:spcPct val="100000"/>
              </a:lnSpc>
              <a:spcBef>
                <a:spcPts val="1600"/>
              </a:spcBef>
              <a:spcAft>
                <a:spcPts val="0"/>
              </a:spcAft>
              <a:buNone/>
            </a:pPr>
            <a:r>
              <a:rPr lang="en" sz="2000" b="1"/>
              <a:t>Noorshaba</a:t>
            </a:r>
            <a:endParaRPr sz="2000" b="1"/>
          </a:p>
          <a:p>
            <a:pPr marL="0" lvl="0" indent="0" algn="ctr" rtl="0">
              <a:lnSpc>
                <a:spcPct val="100000"/>
              </a:lnSpc>
              <a:spcBef>
                <a:spcPts val="1600"/>
              </a:spcBef>
              <a:spcAft>
                <a:spcPts val="1600"/>
              </a:spcAft>
              <a:buNone/>
            </a:pPr>
            <a:r>
              <a:rPr lang="en" sz="2000" b="1"/>
              <a:t>Priyanka Soni</a:t>
            </a:r>
            <a:endParaRPr sz="2000" b="1"/>
          </a:p>
        </p:txBody>
      </p:sp>
      <p:sp>
        <p:nvSpPr>
          <p:cNvPr id="167" name="Google Shape;167;p37"/>
          <p:cNvSpPr txBox="1"/>
          <p:nvPr/>
        </p:nvSpPr>
        <p:spPr>
          <a:xfrm>
            <a:off x="2215175" y="4032750"/>
            <a:ext cx="363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294825" y="224100"/>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Introduction</a:t>
            </a:r>
            <a:endParaRPr sz="2600"/>
          </a:p>
        </p:txBody>
      </p:sp>
      <p:sp>
        <p:nvSpPr>
          <p:cNvPr id="173" name="Google Shape;173;p38"/>
          <p:cNvSpPr txBox="1">
            <a:spLocks noGrp="1"/>
          </p:cNvSpPr>
          <p:nvPr>
            <p:ph type="body" idx="1"/>
          </p:nvPr>
        </p:nvSpPr>
        <p:spPr>
          <a:xfrm>
            <a:off x="256875" y="1063000"/>
            <a:ext cx="7172100" cy="35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paper written by Maziar Raissi put forth a deep learning approach for discovering nonlinear partial differential equations from scattered and potentially noisy observations in space and time.</a:t>
            </a:r>
            <a:endParaRPr dirty="0"/>
          </a:p>
          <a:p>
            <a:pPr marL="0" lvl="0" indent="0" algn="l" rtl="0">
              <a:spcBef>
                <a:spcPts val="1600"/>
              </a:spcBef>
              <a:spcAft>
                <a:spcPts val="0"/>
              </a:spcAft>
              <a:buNone/>
            </a:pPr>
            <a:r>
              <a:rPr lang="en" dirty="0"/>
              <a:t>Considering nonlinear partial differential equations:</a:t>
            </a:r>
            <a:endParaRPr dirty="0"/>
          </a:p>
          <a:p>
            <a:pPr marL="0" lvl="0" indent="0" algn="l" rtl="0">
              <a:spcBef>
                <a:spcPts val="1600"/>
              </a:spcBef>
              <a:spcAft>
                <a:spcPts val="0"/>
              </a:spcAft>
              <a:buNone/>
            </a:pPr>
            <a:r>
              <a:rPr lang="en" dirty="0"/>
              <a:t>General form given by:</a:t>
            </a:r>
            <a:endParaRPr dirty="0"/>
          </a:p>
          <a:p>
            <a:pPr marL="0" lvl="0" indent="0" algn="ctr" rtl="0">
              <a:spcBef>
                <a:spcPts val="1600"/>
              </a:spcBef>
              <a:spcAft>
                <a:spcPts val="0"/>
              </a:spcAft>
              <a:buNone/>
            </a:pPr>
            <a:r>
              <a:rPr lang="en" sz="1650" b="1" dirty="0"/>
              <a:t>u</a:t>
            </a:r>
            <a:r>
              <a:rPr lang="en" sz="1650" b="1" baseline="-25000" dirty="0"/>
              <a:t>t</a:t>
            </a:r>
            <a:r>
              <a:rPr lang="en" sz="1650" b="1" dirty="0"/>
              <a:t> = </a:t>
            </a:r>
            <a:r>
              <a:rPr lang="en" sz="1650" b="1" i="1" dirty="0"/>
              <a:t>N</a:t>
            </a:r>
            <a:r>
              <a:rPr lang="en" sz="1650" b="1" dirty="0"/>
              <a:t> (t, x, u, u</a:t>
            </a:r>
            <a:r>
              <a:rPr lang="en" sz="1650" b="1" baseline="-25000" dirty="0"/>
              <a:t>x</a:t>
            </a:r>
            <a:r>
              <a:rPr lang="en" sz="1650" b="1" dirty="0"/>
              <a:t>, u</a:t>
            </a:r>
            <a:r>
              <a:rPr lang="en" sz="1650" b="1" baseline="-25000" dirty="0"/>
              <a:t>xx</a:t>
            </a:r>
            <a:r>
              <a:rPr lang="en" sz="1650" b="1" dirty="0"/>
              <a:t>, . . .)</a:t>
            </a:r>
            <a:endParaRPr sz="1750" b="1" dirty="0"/>
          </a:p>
          <a:p>
            <a:pPr marL="0" lvl="0" indent="0" algn="l" rtl="0">
              <a:spcBef>
                <a:spcPts val="1600"/>
              </a:spcBef>
              <a:spcAft>
                <a:spcPts val="0"/>
              </a:spcAft>
              <a:buNone/>
            </a:pPr>
            <a:r>
              <a:rPr lang="en" dirty="0"/>
              <a:t>where </a:t>
            </a:r>
            <a:r>
              <a:rPr lang="en" b="1" i="1" dirty="0"/>
              <a:t>N</a:t>
            </a:r>
            <a:r>
              <a:rPr lang="en" dirty="0"/>
              <a:t> is a nonlinear function of time </a:t>
            </a:r>
            <a:r>
              <a:rPr lang="en" b="1" dirty="0"/>
              <a:t>t</a:t>
            </a:r>
            <a:r>
              <a:rPr lang="en" dirty="0"/>
              <a:t>, space </a:t>
            </a:r>
            <a:r>
              <a:rPr lang="en" b="1" dirty="0"/>
              <a:t>x</a:t>
            </a:r>
            <a:r>
              <a:rPr lang="en" dirty="0"/>
              <a:t>, solution </a:t>
            </a:r>
            <a:r>
              <a:rPr lang="en" b="1" dirty="0"/>
              <a:t>u</a:t>
            </a:r>
            <a:r>
              <a:rPr lang="en" dirty="0"/>
              <a:t> and its derivatives.</a:t>
            </a:r>
            <a:endParaRPr dirty="0"/>
          </a:p>
          <a:p>
            <a:pPr marL="0" lvl="0" indent="0" algn="l" rtl="0">
              <a:spcBef>
                <a:spcPts val="1600"/>
              </a:spcBef>
              <a:spcAft>
                <a:spcPts val="0"/>
              </a:spcAft>
              <a:buNone/>
            </a:pPr>
            <a:r>
              <a:rPr lang="en" dirty="0"/>
              <a:t>In this form the solution </a:t>
            </a:r>
            <a:r>
              <a:rPr lang="en" b="1" dirty="0"/>
              <a:t>u</a:t>
            </a:r>
            <a:r>
              <a:rPr lang="en" dirty="0"/>
              <a:t> is quite noisy and scattered .We have to use a machine learning model upon nonlinear function </a:t>
            </a:r>
            <a:r>
              <a:rPr lang="en" b="1" i="1" dirty="0"/>
              <a:t>N</a:t>
            </a:r>
            <a:r>
              <a:rPr lang="en" dirty="0"/>
              <a:t> and by that discover the hidden laws of physics that explain the given data.</a:t>
            </a:r>
            <a:endParaRPr dirty="0"/>
          </a:p>
          <a:p>
            <a:pPr marL="0" lvl="0" indent="0" algn="l" rtl="0">
              <a:spcBef>
                <a:spcPts val="1600"/>
              </a:spcBef>
              <a:spcAft>
                <a:spcPts val="0"/>
              </a:spcAft>
              <a:buNone/>
            </a:pPr>
            <a:r>
              <a:rPr lang="en" dirty="0"/>
              <a:t>Here we use </a:t>
            </a:r>
            <a:r>
              <a:rPr lang="en" dirty="0">
                <a:solidFill>
                  <a:schemeClr val="accent2"/>
                </a:solidFill>
              </a:rPr>
              <a:t>two deep neural networks</a:t>
            </a:r>
            <a:r>
              <a:rPr lang="en" dirty="0"/>
              <a:t>  to approximate the unknown solution as well as the nonlinear dynamics .</a:t>
            </a:r>
            <a:endParaRPr dirty="0"/>
          </a:p>
          <a:p>
            <a:pPr marL="0" lvl="0" indent="0" algn="l" rtl="0">
              <a:spcBef>
                <a:spcPts val="1600"/>
              </a:spcBef>
              <a:spcAft>
                <a:spcPts val="1600"/>
              </a:spcAft>
              <a:buNone/>
            </a:pPr>
            <a:endParaRPr dirty="0"/>
          </a:p>
        </p:txBody>
      </p:sp>
      <p:cxnSp>
        <p:nvCxnSpPr>
          <p:cNvPr id="174" name="Google Shape;174;p38"/>
          <p:cNvCxnSpPr/>
          <p:nvPr/>
        </p:nvCxnSpPr>
        <p:spPr>
          <a:xfrm>
            <a:off x="416525" y="732075"/>
            <a:ext cx="2208900" cy="6300"/>
          </a:xfrm>
          <a:prstGeom prst="straightConnector1">
            <a:avLst/>
          </a:prstGeom>
          <a:noFill/>
          <a:ln w="19050" cap="flat" cmpd="sng">
            <a:solidFill>
              <a:schemeClr val="accent1"/>
            </a:solidFill>
            <a:prstDash val="solid"/>
            <a:round/>
            <a:headEnd type="none" w="med" len="med"/>
            <a:tailEnd type="none" w="med" len="med"/>
          </a:ln>
        </p:spPr>
      </p:cxnSp>
      <p:sp>
        <p:nvSpPr>
          <p:cNvPr id="175" name="Google Shape;175;p38"/>
          <p:cNvSpPr/>
          <p:nvPr/>
        </p:nvSpPr>
        <p:spPr>
          <a:xfrm>
            <a:off x="2477775" y="2546775"/>
            <a:ext cx="2657100" cy="435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376700" y="195650"/>
            <a:ext cx="2837400" cy="67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lt2"/>
                </a:solidFill>
              </a:rPr>
              <a:t>Drawbacks</a:t>
            </a:r>
            <a:endParaRPr/>
          </a:p>
        </p:txBody>
      </p:sp>
      <p:sp>
        <p:nvSpPr>
          <p:cNvPr id="181" name="Google Shape;181;p39"/>
          <p:cNvSpPr txBox="1">
            <a:spLocks noGrp="1"/>
          </p:cNvSpPr>
          <p:nvPr>
            <p:ph type="body" idx="1"/>
          </p:nvPr>
        </p:nvSpPr>
        <p:spPr>
          <a:xfrm>
            <a:off x="376700" y="1072875"/>
            <a:ext cx="7070400" cy="3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There are two drawbacks with above method:</a:t>
            </a:r>
            <a:endParaRPr sz="1300" dirty="0"/>
          </a:p>
          <a:p>
            <a:pPr marL="0" lvl="0" indent="0" algn="l" rtl="0">
              <a:spcBef>
                <a:spcPts val="0"/>
              </a:spcBef>
              <a:spcAft>
                <a:spcPts val="0"/>
              </a:spcAft>
              <a:buNone/>
            </a:pPr>
            <a:endParaRPr sz="1300" dirty="0"/>
          </a:p>
          <a:p>
            <a:pPr marL="457200" lvl="0" indent="-311150" algn="l" rtl="0">
              <a:spcBef>
                <a:spcPts val="0"/>
              </a:spcBef>
              <a:spcAft>
                <a:spcPts val="0"/>
              </a:spcAft>
              <a:buClr>
                <a:schemeClr val="lt1"/>
              </a:buClr>
              <a:buSzPts val="1300"/>
              <a:buFont typeface="Montserrat"/>
              <a:buAutoNum type="arabicPeriod"/>
            </a:pPr>
            <a:r>
              <a:rPr lang="en" sz="1200" dirty="0"/>
              <a:t>First drawback is that it relies on numerical differentiation to compute the derivatives involved in equation. Numerical approximations of derivatives are inherently ill-conditioned and unstable even in the absence of noise in the data because of the limited precision in computation and chosen value of step size. Therefore this process requires far more data points than library function. This need for using a large number of points lies more in the numerical evaluation of derivatives than in supplying sufficient data for the regression.</a:t>
            </a:r>
          </a:p>
          <a:p>
            <a:pPr marL="457200" lvl="0" indent="-311150" algn="l" rtl="0">
              <a:spcBef>
                <a:spcPts val="0"/>
              </a:spcBef>
              <a:spcAft>
                <a:spcPts val="0"/>
              </a:spcAft>
              <a:buClr>
                <a:schemeClr val="lt1"/>
              </a:buClr>
              <a:buSzPts val="1300"/>
              <a:buFont typeface="Montserrat"/>
              <a:buAutoNum type="arabicPeriod"/>
            </a:pPr>
            <a:endParaRPr sz="1200" dirty="0"/>
          </a:p>
          <a:p>
            <a:pPr marL="457200" lvl="0" indent="-311150" algn="l" rtl="0">
              <a:spcBef>
                <a:spcPts val="0"/>
              </a:spcBef>
              <a:spcAft>
                <a:spcPts val="0"/>
              </a:spcAft>
              <a:buClr>
                <a:schemeClr val="lt1"/>
              </a:buClr>
              <a:buSzPts val="1300"/>
              <a:buFont typeface="Montserrat"/>
              <a:buAutoNum type="arabicPeriod"/>
            </a:pPr>
            <a:r>
              <a:rPr lang="en" sz="1300" dirty="0"/>
              <a:t>Second drawback is that while we applied the algorithm we assumed that the library is sufficiently rich to have a  sparse representation of the time dynamics of the dataset. But actually in the dataset the time dynamics is unknown and the above assumption fails there. Also this approach can only determine the coefficients.</a:t>
            </a:r>
            <a:endParaRPr dirty="0"/>
          </a:p>
        </p:txBody>
      </p:sp>
      <p:cxnSp>
        <p:nvCxnSpPr>
          <p:cNvPr id="182" name="Google Shape;182;p39"/>
          <p:cNvCxnSpPr/>
          <p:nvPr/>
        </p:nvCxnSpPr>
        <p:spPr>
          <a:xfrm>
            <a:off x="504875" y="782550"/>
            <a:ext cx="2290800" cy="126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0"/>
          <p:cNvSpPr txBox="1">
            <a:spLocks noGrp="1"/>
          </p:cNvSpPr>
          <p:nvPr>
            <p:ph type="title" idx="4"/>
          </p:nvPr>
        </p:nvSpPr>
        <p:spPr>
          <a:xfrm>
            <a:off x="395750" y="346250"/>
            <a:ext cx="51075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Rectification Of Drawbacks</a:t>
            </a:r>
            <a:endParaRPr sz="2600"/>
          </a:p>
        </p:txBody>
      </p:sp>
      <p:cxnSp>
        <p:nvCxnSpPr>
          <p:cNvPr id="188" name="Google Shape;188;p40"/>
          <p:cNvCxnSpPr/>
          <p:nvPr/>
        </p:nvCxnSpPr>
        <p:spPr>
          <a:xfrm>
            <a:off x="505700" y="835847"/>
            <a:ext cx="4887600" cy="2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9" name="Google Shape;189;p40"/>
          <p:cNvSpPr txBox="1">
            <a:spLocks noGrp="1"/>
          </p:cNvSpPr>
          <p:nvPr>
            <p:ph type="title"/>
          </p:nvPr>
        </p:nvSpPr>
        <p:spPr>
          <a:xfrm>
            <a:off x="663638" y="108922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90" name="Google Shape;190;p40"/>
          <p:cNvSpPr txBox="1">
            <a:spLocks noGrp="1"/>
          </p:cNvSpPr>
          <p:nvPr>
            <p:ph type="subTitle" idx="1"/>
          </p:nvPr>
        </p:nvSpPr>
        <p:spPr>
          <a:xfrm>
            <a:off x="240825" y="1729975"/>
            <a:ext cx="3766800" cy="31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drawback can be rectified by assigning prior distributions in the forms of Gaussian process or neural networks to the unknown solution u.</a:t>
            </a:r>
            <a:endParaRPr/>
          </a:p>
          <a:p>
            <a:pPr marL="0" lvl="0" indent="0" algn="l" rtl="0">
              <a:spcBef>
                <a:spcPts val="0"/>
              </a:spcBef>
              <a:spcAft>
                <a:spcPts val="0"/>
              </a:spcAft>
              <a:buNone/>
            </a:pPr>
            <a:endParaRPr/>
          </a:p>
          <a:p>
            <a:pPr marL="0" lvl="0" indent="0" algn="l" rtl="0">
              <a:spcBef>
                <a:spcPts val="0"/>
              </a:spcBef>
              <a:spcAft>
                <a:spcPts val="0"/>
              </a:spcAft>
              <a:buNone/>
            </a:pPr>
            <a:r>
              <a:rPr lang="en"/>
              <a:t>Derivatives of the prior on u can now be evaluated at machine precision using symbolic or automatic differentiation and this also removes the need to generalise the data on derivatives and also helps us to reduce data points.</a:t>
            </a:r>
            <a:endParaRPr/>
          </a:p>
        </p:txBody>
      </p:sp>
      <p:sp>
        <p:nvSpPr>
          <p:cNvPr id="191" name="Google Shape;191;p40"/>
          <p:cNvSpPr txBox="1">
            <a:spLocks noGrp="1"/>
          </p:cNvSpPr>
          <p:nvPr>
            <p:ph type="title" idx="2"/>
          </p:nvPr>
        </p:nvSpPr>
        <p:spPr>
          <a:xfrm>
            <a:off x="4914888" y="1089213"/>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92" name="Google Shape;192;p40"/>
          <p:cNvSpPr txBox="1">
            <a:spLocks noGrp="1"/>
          </p:cNvSpPr>
          <p:nvPr>
            <p:ph type="subTitle" idx="3"/>
          </p:nvPr>
        </p:nvSpPr>
        <p:spPr>
          <a:xfrm>
            <a:off x="5028475" y="1765650"/>
            <a:ext cx="3284400" cy="25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drawback can be rectified by approximating the non linear function </a:t>
            </a:r>
            <a:r>
              <a:rPr lang="en" b="1" i="1"/>
              <a:t>N </a:t>
            </a:r>
            <a:r>
              <a:rPr lang="en"/>
              <a:t>with a neural network . </a:t>
            </a:r>
            <a:endParaRPr/>
          </a:p>
          <a:p>
            <a:pPr marL="0" lvl="0" indent="0" algn="l" rtl="0">
              <a:spcBef>
                <a:spcPts val="0"/>
              </a:spcBef>
              <a:spcAft>
                <a:spcPts val="0"/>
              </a:spcAft>
              <a:buNone/>
            </a:pPr>
            <a:endParaRPr/>
          </a:p>
          <a:p>
            <a:pPr marL="0" lvl="0" indent="0" algn="l" rtl="0">
              <a:spcBef>
                <a:spcPts val="0"/>
              </a:spcBef>
              <a:spcAft>
                <a:spcPts val="0"/>
              </a:spcAft>
              <a:buNone/>
            </a:pPr>
            <a:r>
              <a:rPr lang="en"/>
              <a:t>The paper discuss the approach of representing the nonlinear function </a:t>
            </a:r>
            <a:r>
              <a:rPr lang="en" b="1" i="1"/>
              <a:t>N</a:t>
            </a:r>
            <a:r>
              <a:rPr lang="en"/>
              <a:t> by a deep neural network.</a:t>
            </a:r>
            <a:endParaRPr/>
          </a:p>
        </p:txBody>
      </p:sp>
      <p:cxnSp>
        <p:nvCxnSpPr>
          <p:cNvPr id="193" name="Google Shape;193;p40"/>
          <p:cNvCxnSpPr/>
          <p:nvPr/>
        </p:nvCxnSpPr>
        <p:spPr>
          <a:xfrm>
            <a:off x="1722788" y="15523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94" name="Google Shape;194;p40"/>
          <p:cNvCxnSpPr/>
          <p:nvPr/>
        </p:nvCxnSpPr>
        <p:spPr>
          <a:xfrm>
            <a:off x="5974038" y="15523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5" name="Google Shape;195;p40"/>
          <p:cNvSpPr/>
          <p:nvPr/>
        </p:nvSpPr>
        <p:spPr>
          <a:xfrm>
            <a:off x="4384538" y="3078700"/>
            <a:ext cx="75600" cy="126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0"/>
          <p:cNvSpPr/>
          <p:nvPr/>
        </p:nvSpPr>
        <p:spPr>
          <a:xfrm>
            <a:off x="4386900" y="4236738"/>
            <a:ext cx="75600" cy="126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0"/>
          <p:cNvSpPr/>
          <p:nvPr/>
        </p:nvSpPr>
        <p:spPr>
          <a:xfrm>
            <a:off x="4379875" y="1823400"/>
            <a:ext cx="75600" cy="126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0"/>
          <p:cNvSpPr/>
          <p:nvPr/>
        </p:nvSpPr>
        <p:spPr>
          <a:xfrm>
            <a:off x="4384550" y="2154425"/>
            <a:ext cx="75600" cy="126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0"/>
          <p:cNvSpPr/>
          <p:nvPr/>
        </p:nvSpPr>
        <p:spPr>
          <a:xfrm>
            <a:off x="4386888" y="2485438"/>
            <a:ext cx="75600" cy="126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0"/>
          <p:cNvSpPr/>
          <p:nvPr/>
        </p:nvSpPr>
        <p:spPr>
          <a:xfrm>
            <a:off x="4386900" y="2796325"/>
            <a:ext cx="75600" cy="126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0"/>
          <p:cNvSpPr/>
          <p:nvPr/>
        </p:nvSpPr>
        <p:spPr>
          <a:xfrm>
            <a:off x="4386888" y="3361100"/>
            <a:ext cx="75600" cy="126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0"/>
          <p:cNvSpPr/>
          <p:nvPr/>
        </p:nvSpPr>
        <p:spPr>
          <a:xfrm>
            <a:off x="4386888" y="3643488"/>
            <a:ext cx="75600" cy="126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0"/>
          <p:cNvSpPr/>
          <p:nvPr/>
        </p:nvSpPr>
        <p:spPr>
          <a:xfrm>
            <a:off x="4379875" y="3925875"/>
            <a:ext cx="75600" cy="126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1"/>
          <p:cNvSpPr txBox="1">
            <a:spLocks noGrp="1"/>
          </p:cNvSpPr>
          <p:nvPr>
            <p:ph type="title"/>
          </p:nvPr>
        </p:nvSpPr>
        <p:spPr>
          <a:xfrm>
            <a:off x="244275" y="293575"/>
            <a:ext cx="6287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Solution Methodology</a:t>
            </a:r>
            <a:endParaRPr sz="2200"/>
          </a:p>
        </p:txBody>
      </p:sp>
      <p:cxnSp>
        <p:nvCxnSpPr>
          <p:cNvPr id="209" name="Google Shape;209;p41"/>
          <p:cNvCxnSpPr/>
          <p:nvPr/>
        </p:nvCxnSpPr>
        <p:spPr>
          <a:xfrm>
            <a:off x="309250" y="940350"/>
            <a:ext cx="5074200" cy="18900"/>
          </a:xfrm>
          <a:prstGeom prst="straightConnector1">
            <a:avLst/>
          </a:prstGeom>
          <a:noFill/>
          <a:ln w="19050" cap="flat" cmpd="sng">
            <a:solidFill>
              <a:schemeClr val="accent1"/>
            </a:solidFill>
            <a:prstDash val="solid"/>
            <a:round/>
            <a:headEnd type="none" w="med" len="med"/>
            <a:tailEnd type="none" w="med" len="med"/>
          </a:ln>
        </p:spPr>
      </p:cxnSp>
      <p:sp>
        <p:nvSpPr>
          <p:cNvPr id="210" name="Google Shape;210;p41"/>
          <p:cNvSpPr txBox="1"/>
          <p:nvPr/>
        </p:nvSpPr>
        <p:spPr>
          <a:xfrm>
            <a:off x="309250" y="1103673"/>
            <a:ext cx="7548000" cy="381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We approximate both the solution u and the nonlinear function </a:t>
            </a:r>
            <a:r>
              <a:rPr lang="en" b="1" i="1" dirty="0">
                <a:solidFill>
                  <a:schemeClr val="lt1"/>
                </a:solidFill>
                <a:latin typeface="Montserrat"/>
                <a:ea typeface="Montserrat"/>
                <a:cs typeface="Montserrat"/>
                <a:sym typeface="Montserrat"/>
              </a:rPr>
              <a:t>N</a:t>
            </a:r>
            <a:r>
              <a:rPr lang="en" dirty="0">
                <a:solidFill>
                  <a:schemeClr val="lt1"/>
                </a:solidFill>
                <a:latin typeface="Montserrat"/>
                <a:ea typeface="Montserrat"/>
                <a:cs typeface="Montserrat"/>
                <a:sym typeface="Montserrat"/>
              </a:rPr>
              <a:t> with two deep neural networks. We define a deep hidden physics model f as:-</a:t>
            </a:r>
            <a:endParaRPr dirty="0">
              <a:solidFill>
                <a:schemeClr val="lt1"/>
              </a:solidFill>
              <a:latin typeface="Montserrat"/>
              <a:ea typeface="Montserrat"/>
              <a:cs typeface="Montserrat"/>
              <a:sym typeface="Montserrat"/>
            </a:endParaRPr>
          </a:p>
          <a:p>
            <a:pPr marL="0" lvl="0" indent="0" algn="l" rtl="0">
              <a:spcBef>
                <a:spcPts val="0"/>
              </a:spcBef>
              <a:spcAft>
                <a:spcPts val="0"/>
              </a:spcAft>
              <a:buNone/>
            </a:pPr>
            <a:r>
              <a:rPr lang="en" dirty="0">
                <a:solidFill>
                  <a:schemeClr val="lt1"/>
                </a:solidFill>
                <a:latin typeface="Montserrat"/>
                <a:ea typeface="Montserrat"/>
                <a:cs typeface="Montserrat"/>
                <a:sym typeface="Montserrat"/>
              </a:rPr>
              <a:t>    </a:t>
            </a:r>
            <a:endParaRPr dirty="0">
              <a:solidFill>
                <a:schemeClr val="lt1"/>
              </a:solidFill>
              <a:latin typeface="Montserrat"/>
              <a:ea typeface="Montserrat"/>
              <a:cs typeface="Montserrat"/>
              <a:sym typeface="Montserrat"/>
            </a:endParaRPr>
          </a:p>
          <a:p>
            <a:pPr marL="0" lvl="0" indent="0" algn="l" rtl="0">
              <a:spcBef>
                <a:spcPts val="0"/>
              </a:spcBef>
              <a:spcAft>
                <a:spcPts val="0"/>
              </a:spcAft>
              <a:buNone/>
            </a:pPr>
            <a:r>
              <a:rPr lang="en" dirty="0">
                <a:solidFill>
                  <a:schemeClr val="lt1"/>
                </a:solidFill>
                <a:latin typeface="Montserrat"/>
                <a:ea typeface="Montserrat"/>
                <a:cs typeface="Montserrat"/>
                <a:sym typeface="Montserrat"/>
              </a:rPr>
              <a:t>                        </a:t>
            </a:r>
            <a:r>
              <a:rPr lang="en" sz="2000" b="1" dirty="0">
                <a:solidFill>
                  <a:schemeClr val="lt1"/>
                </a:solidFill>
                <a:latin typeface="Montserrat"/>
                <a:ea typeface="Montserrat"/>
                <a:cs typeface="Montserrat"/>
                <a:sym typeface="Montserrat"/>
              </a:rPr>
              <a:t>f:= u</a:t>
            </a:r>
            <a:r>
              <a:rPr lang="en" sz="2000" b="1" baseline="-25000" dirty="0">
                <a:solidFill>
                  <a:schemeClr val="lt1"/>
                </a:solidFill>
                <a:latin typeface="Montserrat"/>
                <a:ea typeface="Montserrat"/>
                <a:cs typeface="Montserrat"/>
                <a:sym typeface="Montserrat"/>
              </a:rPr>
              <a:t>t</a:t>
            </a:r>
            <a:r>
              <a:rPr lang="en" sz="2000" b="1" dirty="0">
                <a:solidFill>
                  <a:schemeClr val="lt1"/>
                </a:solidFill>
                <a:latin typeface="Montserrat"/>
                <a:ea typeface="Montserrat"/>
                <a:cs typeface="Montserrat"/>
                <a:sym typeface="Montserrat"/>
              </a:rPr>
              <a:t>-</a:t>
            </a:r>
            <a:r>
              <a:rPr lang="en" sz="2000" b="1" i="1" dirty="0">
                <a:solidFill>
                  <a:schemeClr val="lt1"/>
                </a:solidFill>
                <a:latin typeface="Montserrat"/>
                <a:ea typeface="Montserrat"/>
                <a:cs typeface="Montserrat"/>
                <a:sym typeface="Montserrat"/>
              </a:rPr>
              <a:t>N</a:t>
            </a:r>
            <a:r>
              <a:rPr lang="en" sz="2000" b="1" dirty="0">
                <a:solidFill>
                  <a:schemeClr val="lt1"/>
                </a:solidFill>
                <a:latin typeface="Montserrat"/>
                <a:ea typeface="Montserrat"/>
                <a:cs typeface="Montserrat"/>
                <a:sym typeface="Montserrat"/>
              </a:rPr>
              <a:t>(t,x,u,u</a:t>
            </a:r>
            <a:r>
              <a:rPr lang="en" sz="2000" b="1" baseline="-25000" dirty="0">
                <a:solidFill>
                  <a:schemeClr val="lt1"/>
                </a:solidFill>
                <a:latin typeface="Montserrat"/>
                <a:ea typeface="Montserrat"/>
                <a:cs typeface="Montserrat"/>
                <a:sym typeface="Montserrat"/>
              </a:rPr>
              <a:t>x</a:t>
            </a:r>
            <a:r>
              <a:rPr lang="en" sz="2000" b="1" dirty="0">
                <a:solidFill>
                  <a:schemeClr val="lt1"/>
                </a:solidFill>
                <a:latin typeface="Montserrat"/>
                <a:ea typeface="Montserrat"/>
                <a:cs typeface="Montserrat"/>
                <a:sym typeface="Montserrat"/>
              </a:rPr>
              <a:t>, u</a:t>
            </a:r>
            <a:r>
              <a:rPr lang="en" sz="2000" b="1" baseline="-25000" dirty="0">
                <a:solidFill>
                  <a:schemeClr val="lt1"/>
                </a:solidFill>
                <a:latin typeface="Montserrat"/>
                <a:ea typeface="Montserrat"/>
                <a:cs typeface="Montserrat"/>
                <a:sym typeface="Montserrat"/>
              </a:rPr>
              <a:t>xx</a:t>
            </a:r>
            <a:r>
              <a:rPr lang="en" sz="2000" b="1" dirty="0">
                <a:solidFill>
                  <a:schemeClr val="lt1"/>
                </a:solidFill>
                <a:latin typeface="Montserrat"/>
                <a:ea typeface="Montserrat"/>
                <a:cs typeface="Montserrat"/>
                <a:sym typeface="Montserrat"/>
              </a:rPr>
              <a:t>,...)                  </a:t>
            </a:r>
            <a:endParaRPr sz="2000" b="1"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sz="2000" b="1" dirty="0">
              <a:solidFill>
                <a:schemeClr val="lt1"/>
              </a:solidFill>
              <a:latin typeface="Montserrat"/>
              <a:ea typeface="Montserrat"/>
              <a:cs typeface="Montserrat"/>
              <a:sym typeface="Montserrat"/>
            </a:endParaRPr>
          </a:p>
          <a:p>
            <a:pPr marL="0" lvl="0" indent="0" algn="l" rtl="0">
              <a:spcBef>
                <a:spcPts val="0"/>
              </a:spcBef>
              <a:spcAft>
                <a:spcPts val="0"/>
              </a:spcAft>
              <a:buNone/>
            </a:pPr>
            <a:r>
              <a:rPr lang="en" dirty="0">
                <a:solidFill>
                  <a:schemeClr val="lt1"/>
                </a:solidFill>
                <a:latin typeface="Montserrat"/>
                <a:ea typeface="Montserrat"/>
                <a:cs typeface="Montserrat"/>
                <a:sym typeface="Montserrat"/>
              </a:rPr>
              <a:t>Derivatives of </a:t>
            </a:r>
            <a:r>
              <a:rPr lang="en" b="1" dirty="0">
                <a:solidFill>
                  <a:schemeClr val="lt1"/>
                </a:solidFill>
                <a:latin typeface="Montserrat"/>
                <a:ea typeface="Montserrat"/>
                <a:cs typeface="Montserrat"/>
                <a:sym typeface="Montserrat"/>
              </a:rPr>
              <a:t>u</a:t>
            </a:r>
            <a:r>
              <a:rPr lang="en" dirty="0">
                <a:solidFill>
                  <a:schemeClr val="lt1"/>
                </a:solidFill>
                <a:latin typeface="Montserrat"/>
                <a:ea typeface="Montserrat"/>
                <a:cs typeface="Montserrat"/>
                <a:sym typeface="Montserrat"/>
              </a:rPr>
              <a:t> with respect to time </a:t>
            </a:r>
            <a:r>
              <a:rPr lang="en" b="1" dirty="0">
                <a:solidFill>
                  <a:schemeClr val="lt1"/>
                </a:solidFill>
                <a:latin typeface="Montserrat"/>
                <a:ea typeface="Montserrat"/>
                <a:cs typeface="Montserrat"/>
                <a:sym typeface="Montserrat"/>
              </a:rPr>
              <a:t>t</a:t>
            </a:r>
            <a:r>
              <a:rPr lang="en" dirty="0">
                <a:solidFill>
                  <a:schemeClr val="lt1"/>
                </a:solidFill>
                <a:latin typeface="Montserrat"/>
                <a:ea typeface="Montserrat"/>
                <a:cs typeface="Montserrat"/>
                <a:sym typeface="Montserrat"/>
              </a:rPr>
              <a:t> and space </a:t>
            </a:r>
            <a:r>
              <a:rPr lang="en" b="1" dirty="0">
                <a:solidFill>
                  <a:schemeClr val="lt1"/>
                </a:solidFill>
                <a:latin typeface="Montserrat"/>
                <a:ea typeface="Montserrat"/>
                <a:cs typeface="Montserrat"/>
                <a:sym typeface="Montserrat"/>
              </a:rPr>
              <a:t>x</a:t>
            </a:r>
            <a:r>
              <a:rPr lang="en" dirty="0">
                <a:solidFill>
                  <a:schemeClr val="lt1"/>
                </a:solidFill>
                <a:latin typeface="Montserrat"/>
                <a:ea typeface="Montserrat"/>
                <a:cs typeface="Montserrat"/>
                <a:sym typeface="Montserrat"/>
              </a:rPr>
              <a:t> is obtained by using </a:t>
            </a:r>
            <a:r>
              <a:rPr lang="en" b="1" u="sng" dirty="0">
                <a:solidFill>
                  <a:schemeClr val="accent2"/>
                </a:solidFill>
                <a:latin typeface="Montserrat"/>
                <a:ea typeface="Montserrat"/>
                <a:cs typeface="Montserrat"/>
                <a:sym typeface="Montserrat"/>
              </a:rPr>
              <a:t>Automatic differentiation</a:t>
            </a:r>
            <a:r>
              <a:rPr lang="en" b="1" u="sng" dirty="0">
                <a:solidFill>
                  <a:schemeClr val="lt1"/>
                </a:solidFill>
                <a:latin typeface="Montserrat"/>
                <a:ea typeface="Montserrat"/>
                <a:cs typeface="Montserrat"/>
                <a:sym typeface="Montserrat"/>
              </a:rPr>
              <a:t>.</a:t>
            </a:r>
            <a:endParaRPr b="1" u="sng"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b="1" u="sng" dirty="0">
              <a:solidFill>
                <a:schemeClr val="lt1"/>
              </a:solidFill>
              <a:latin typeface="Montserrat"/>
              <a:ea typeface="Montserrat"/>
              <a:cs typeface="Montserrat"/>
              <a:sym typeface="Montserrat"/>
            </a:endParaRPr>
          </a:p>
          <a:p>
            <a:pPr marL="0" lvl="0" indent="0" algn="l" rtl="0">
              <a:spcBef>
                <a:spcPts val="0"/>
              </a:spcBef>
              <a:spcAft>
                <a:spcPts val="0"/>
              </a:spcAft>
              <a:buNone/>
            </a:pPr>
            <a:r>
              <a:rPr lang="en" b="1" dirty="0">
                <a:solidFill>
                  <a:schemeClr val="lt1"/>
                </a:solidFill>
                <a:latin typeface="Montserrat"/>
                <a:ea typeface="Montserrat"/>
                <a:cs typeface="Montserrat"/>
                <a:sym typeface="Montserrat"/>
              </a:rPr>
              <a:t>The basic idea of automatic differentiation is:</a:t>
            </a:r>
            <a:endParaRPr b="1" dirty="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dirty="0">
                <a:solidFill>
                  <a:schemeClr val="lt1"/>
                </a:solidFill>
                <a:latin typeface="Montserrat"/>
                <a:ea typeface="Montserrat"/>
                <a:cs typeface="Montserrat"/>
                <a:sym typeface="Montserrat"/>
              </a:rPr>
              <a:t>All numerical computations are ultimately composed of elementary operations whose derivatives are known.</a:t>
            </a:r>
            <a:endParaRPr dirty="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dirty="0">
                <a:solidFill>
                  <a:schemeClr val="lt1"/>
                </a:solidFill>
                <a:latin typeface="Montserrat"/>
                <a:ea typeface="Montserrat"/>
                <a:cs typeface="Montserrat"/>
                <a:sym typeface="Montserrat"/>
              </a:rPr>
              <a:t>Combining the derivatives of the constituent operations through the chain rule gives the derivative of the overall composition.</a:t>
            </a:r>
            <a:endParaRPr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b="1"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211" name="Google Shape;211;p41"/>
          <p:cNvSpPr/>
          <p:nvPr/>
        </p:nvSpPr>
        <p:spPr>
          <a:xfrm>
            <a:off x="1164400" y="1811275"/>
            <a:ext cx="3363900" cy="435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2"/>
          <p:cNvSpPr txBox="1">
            <a:spLocks noGrp="1"/>
          </p:cNvSpPr>
          <p:nvPr>
            <p:ph type="body" idx="1"/>
          </p:nvPr>
        </p:nvSpPr>
        <p:spPr>
          <a:xfrm>
            <a:off x="194400" y="888775"/>
            <a:ext cx="6792000" cy="17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Parameters of neural networks u and N can be learned by </a:t>
            </a:r>
            <a:r>
              <a:rPr lang="en" dirty="0">
                <a:solidFill>
                  <a:schemeClr val="dk2"/>
                </a:solidFill>
              </a:rPr>
              <a:t>minimizing the sum of squared errors.</a:t>
            </a:r>
            <a:endParaRPr dirty="0">
              <a:solidFill>
                <a:schemeClr val="dk2"/>
              </a:solidFill>
            </a:endParaRPr>
          </a:p>
          <a:p>
            <a:pPr marL="0" lvl="0" indent="0" algn="l" rtl="0">
              <a:spcBef>
                <a:spcPts val="1600"/>
              </a:spcBef>
              <a:spcAft>
                <a:spcPts val="0"/>
              </a:spcAft>
              <a:buNone/>
            </a:pPr>
            <a:r>
              <a:rPr lang="en" dirty="0"/>
              <a:t>            </a:t>
            </a:r>
            <a:r>
              <a:rPr lang="en" sz="2400" b="1" i="1" baseline="-25000" dirty="0"/>
              <a:t>i=1</a:t>
            </a:r>
            <a:r>
              <a:rPr lang="en" sz="2400" b="1" i="1" baseline="30000" dirty="0"/>
              <a:t>N</a:t>
            </a:r>
            <a:r>
              <a:rPr lang="en" sz="2400" b="1" i="1" dirty="0"/>
              <a:t>𝚺</a:t>
            </a:r>
            <a:r>
              <a:rPr lang="en" sz="1800" b="1" i="1" dirty="0"/>
              <a:t>(|u(t</a:t>
            </a:r>
            <a:r>
              <a:rPr lang="en" sz="1800" b="1" i="1" baseline="30000" dirty="0"/>
              <a:t>i</a:t>
            </a:r>
            <a:r>
              <a:rPr lang="en" sz="1800" b="1" i="1" dirty="0"/>
              <a:t>,x</a:t>
            </a:r>
            <a:r>
              <a:rPr lang="en" sz="1800" b="1" i="1" baseline="30000" dirty="0"/>
              <a:t>i</a:t>
            </a:r>
            <a:r>
              <a:rPr lang="en" sz="1800" b="1" i="1" dirty="0"/>
              <a:t>)-u</a:t>
            </a:r>
            <a:r>
              <a:rPr lang="en" sz="1800" b="1" i="1" baseline="30000" dirty="0"/>
              <a:t>i</a:t>
            </a:r>
            <a:r>
              <a:rPr lang="en" sz="1800" b="1" i="1" dirty="0"/>
              <a:t>|</a:t>
            </a:r>
            <a:r>
              <a:rPr lang="en" sz="1800" b="1" i="1" baseline="30000" dirty="0"/>
              <a:t>2</a:t>
            </a:r>
            <a:r>
              <a:rPr lang="en" sz="1800" b="1" i="1" dirty="0"/>
              <a:t>+|f(t</a:t>
            </a:r>
            <a:r>
              <a:rPr lang="en" sz="1800" b="1" i="1" baseline="30000" dirty="0"/>
              <a:t>i</a:t>
            </a:r>
            <a:r>
              <a:rPr lang="en" sz="1800" b="1" i="1" dirty="0"/>
              <a:t>,x</a:t>
            </a:r>
            <a:r>
              <a:rPr lang="en" sz="1800" b="1" i="1" baseline="30000" dirty="0"/>
              <a:t>i</a:t>
            </a:r>
            <a:r>
              <a:rPr lang="en" sz="1800" b="1" i="1" dirty="0"/>
              <a:t>)|</a:t>
            </a:r>
            <a:r>
              <a:rPr lang="en" sz="1800" b="1" i="1" baseline="30000" dirty="0"/>
              <a:t>2</a:t>
            </a:r>
            <a:r>
              <a:rPr lang="en" sz="1800" b="1" i="1" dirty="0"/>
              <a:t>)</a:t>
            </a:r>
            <a:r>
              <a:rPr lang="en" sz="1800" b="1" dirty="0"/>
              <a:t>,</a:t>
            </a:r>
            <a:endParaRPr sz="1800" b="1" dirty="0"/>
          </a:p>
          <a:p>
            <a:pPr marL="0" lvl="0" indent="0" algn="l" rtl="0">
              <a:spcBef>
                <a:spcPts val="1600"/>
              </a:spcBef>
              <a:spcAft>
                <a:spcPts val="0"/>
              </a:spcAft>
              <a:buNone/>
            </a:pPr>
            <a:endParaRPr sz="1800" dirty="0"/>
          </a:p>
          <a:p>
            <a:pPr marL="0" lvl="0" indent="0" algn="l" rtl="0">
              <a:spcBef>
                <a:spcPts val="1600"/>
              </a:spcBef>
              <a:spcAft>
                <a:spcPts val="0"/>
              </a:spcAft>
              <a:buNone/>
            </a:pPr>
            <a:r>
              <a:rPr lang="en" dirty="0"/>
              <a:t>where, {t</a:t>
            </a:r>
            <a:r>
              <a:rPr lang="en" baseline="30000" dirty="0"/>
              <a:t>i</a:t>
            </a:r>
            <a:r>
              <a:rPr lang="en" dirty="0"/>
              <a:t>,x</a:t>
            </a:r>
            <a:r>
              <a:rPr lang="en" baseline="30000" dirty="0"/>
              <a:t>i</a:t>
            </a:r>
            <a:r>
              <a:rPr lang="en" dirty="0"/>
              <a:t>,u</a:t>
            </a:r>
            <a:r>
              <a:rPr lang="en" baseline="30000" dirty="0"/>
              <a:t>i</a:t>
            </a:r>
            <a:r>
              <a:rPr lang="en" dirty="0"/>
              <a:t>} denote training data on u,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17" name="Google Shape;217;p42"/>
          <p:cNvSpPr txBox="1"/>
          <p:nvPr/>
        </p:nvSpPr>
        <p:spPr>
          <a:xfrm>
            <a:off x="194400" y="2465400"/>
            <a:ext cx="6234900" cy="188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solidFill>
                <a:schemeClr val="lt1"/>
              </a:solidFill>
              <a:latin typeface="Montserrat"/>
              <a:ea typeface="Montserrat"/>
              <a:cs typeface="Montserrat"/>
              <a:sym typeface="Montserrat"/>
            </a:endParaRPr>
          </a:p>
          <a:p>
            <a:pPr marL="0" lvl="0" indent="0" algn="l" rtl="0">
              <a:spcBef>
                <a:spcPts val="1600"/>
              </a:spcBef>
              <a:spcAft>
                <a:spcPts val="0"/>
              </a:spcAft>
              <a:buNone/>
            </a:pPr>
            <a:r>
              <a:rPr lang="en" dirty="0">
                <a:solidFill>
                  <a:schemeClr val="lt1"/>
                </a:solidFill>
                <a:latin typeface="Montserrat"/>
                <a:ea typeface="Montserrat"/>
                <a:cs typeface="Montserrat"/>
                <a:sym typeface="Montserrat"/>
              </a:rPr>
              <a:t>The term </a:t>
            </a:r>
            <a:r>
              <a:rPr lang="en" b="1" dirty="0">
                <a:solidFill>
                  <a:schemeClr val="lt1"/>
                </a:solidFill>
                <a:latin typeface="Montserrat"/>
                <a:ea typeface="Montserrat"/>
                <a:cs typeface="Montserrat"/>
                <a:sym typeface="Montserrat"/>
              </a:rPr>
              <a:t>|u(t</a:t>
            </a:r>
            <a:r>
              <a:rPr lang="en" b="1" baseline="30000" dirty="0">
                <a:solidFill>
                  <a:schemeClr val="lt1"/>
                </a:solidFill>
                <a:latin typeface="Montserrat"/>
                <a:ea typeface="Montserrat"/>
                <a:cs typeface="Montserrat"/>
                <a:sym typeface="Montserrat"/>
              </a:rPr>
              <a:t>i</a:t>
            </a:r>
            <a:r>
              <a:rPr lang="en" b="1" dirty="0">
                <a:solidFill>
                  <a:schemeClr val="lt1"/>
                </a:solidFill>
                <a:latin typeface="Montserrat"/>
                <a:ea typeface="Montserrat"/>
                <a:cs typeface="Montserrat"/>
                <a:sym typeface="Montserrat"/>
              </a:rPr>
              <a:t> , x</a:t>
            </a:r>
            <a:r>
              <a:rPr lang="en" b="1" baseline="30000" dirty="0">
                <a:solidFill>
                  <a:schemeClr val="lt1"/>
                </a:solidFill>
                <a:latin typeface="Montserrat"/>
                <a:ea typeface="Montserrat"/>
                <a:cs typeface="Montserrat"/>
                <a:sym typeface="Montserrat"/>
              </a:rPr>
              <a:t>i</a:t>
            </a:r>
            <a:r>
              <a:rPr lang="en" b="1" dirty="0">
                <a:solidFill>
                  <a:schemeClr val="lt1"/>
                </a:solidFill>
                <a:latin typeface="Montserrat"/>
                <a:ea typeface="Montserrat"/>
                <a:cs typeface="Montserrat"/>
                <a:sym typeface="Montserrat"/>
              </a:rPr>
              <a:t> ) − u</a:t>
            </a:r>
            <a:r>
              <a:rPr lang="en" b="1" baseline="30000" dirty="0">
                <a:solidFill>
                  <a:schemeClr val="lt1"/>
                </a:solidFill>
                <a:latin typeface="Montserrat"/>
                <a:ea typeface="Montserrat"/>
                <a:cs typeface="Montserrat"/>
                <a:sym typeface="Montserrat"/>
              </a:rPr>
              <a:t>i</a:t>
            </a:r>
            <a:r>
              <a:rPr lang="en" b="1" dirty="0">
                <a:solidFill>
                  <a:schemeClr val="lt1"/>
                </a:solidFill>
                <a:latin typeface="Montserrat"/>
                <a:ea typeface="Montserrat"/>
                <a:cs typeface="Montserrat"/>
                <a:sym typeface="Montserrat"/>
              </a:rPr>
              <a:t>|</a:t>
            </a:r>
            <a:r>
              <a:rPr lang="en" b="1" baseline="30000" dirty="0">
                <a:solidFill>
                  <a:schemeClr val="lt1"/>
                </a:solidFill>
                <a:latin typeface="Montserrat"/>
                <a:ea typeface="Montserrat"/>
                <a:cs typeface="Montserrat"/>
                <a:sym typeface="Montserrat"/>
              </a:rPr>
              <a:t>2</a:t>
            </a:r>
            <a:r>
              <a:rPr lang="en" b="1" i="1" dirty="0">
                <a:solidFill>
                  <a:schemeClr val="lt1"/>
                </a:solidFill>
                <a:latin typeface="Montserrat"/>
                <a:ea typeface="Montserrat"/>
                <a:cs typeface="Montserrat"/>
                <a:sym typeface="Montserrat"/>
              </a:rPr>
              <a:t> </a:t>
            </a:r>
            <a:r>
              <a:rPr lang="en" dirty="0">
                <a:solidFill>
                  <a:schemeClr val="lt1"/>
                </a:solidFill>
                <a:latin typeface="Montserrat"/>
                <a:ea typeface="Montserrat"/>
                <a:cs typeface="Montserrat"/>
                <a:sym typeface="Montserrat"/>
              </a:rPr>
              <a:t>tries to fit the data by adjusting the parameters of the neural network u while the term</a:t>
            </a:r>
            <a:r>
              <a:rPr lang="en" i="1" dirty="0">
                <a:solidFill>
                  <a:schemeClr val="lt1"/>
                </a:solidFill>
                <a:latin typeface="Montserrat"/>
                <a:ea typeface="Montserrat"/>
                <a:cs typeface="Montserrat"/>
                <a:sym typeface="Montserrat"/>
              </a:rPr>
              <a:t>  </a:t>
            </a:r>
            <a:r>
              <a:rPr lang="en" dirty="0">
                <a:solidFill>
                  <a:schemeClr val="lt1"/>
                </a:solidFill>
                <a:latin typeface="Montserrat"/>
                <a:ea typeface="Montserrat"/>
                <a:cs typeface="Montserrat"/>
                <a:sym typeface="Montserrat"/>
              </a:rPr>
              <a:t> </a:t>
            </a:r>
            <a:r>
              <a:rPr lang="en" b="1" dirty="0">
                <a:solidFill>
                  <a:schemeClr val="lt1"/>
                </a:solidFill>
                <a:latin typeface="Montserrat"/>
                <a:ea typeface="Montserrat"/>
                <a:cs typeface="Montserrat"/>
                <a:sym typeface="Montserrat"/>
              </a:rPr>
              <a:t>|f(t</a:t>
            </a:r>
            <a:r>
              <a:rPr lang="en" b="1" baseline="30000" dirty="0">
                <a:solidFill>
                  <a:schemeClr val="lt1"/>
                </a:solidFill>
                <a:latin typeface="Montserrat"/>
                <a:ea typeface="Montserrat"/>
                <a:cs typeface="Montserrat"/>
                <a:sym typeface="Montserrat"/>
              </a:rPr>
              <a:t>i</a:t>
            </a:r>
            <a:r>
              <a:rPr lang="en" b="1" dirty="0">
                <a:solidFill>
                  <a:schemeClr val="lt1"/>
                </a:solidFill>
                <a:latin typeface="Montserrat"/>
                <a:ea typeface="Montserrat"/>
                <a:cs typeface="Montserrat"/>
                <a:sym typeface="Montserrat"/>
              </a:rPr>
              <a:t>, x</a:t>
            </a:r>
            <a:r>
              <a:rPr lang="en" b="1" baseline="30000" dirty="0">
                <a:solidFill>
                  <a:schemeClr val="lt1"/>
                </a:solidFill>
                <a:latin typeface="Montserrat"/>
                <a:ea typeface="Montserrat"/>
                <a:cs typeface="Montserrat"/>
                <a:sym typeface="Montserrat"/>
              </a:rPr>
              <a:t>i</a:t>
            </a:r>
            <a:r>
              <a:rPr lang="en" b="1" dirty="0">
                <a:solidFill>
                  <a:schemeClr val="lt1"/>
                </a:solidFill>
                <a:latin typeface="Montserrat"/>
                <a:ea typeface="Montserrat"/>
                <a:cs typeface="Montserrat"/>
                <a:sym typeface="Montserrat"/>
              </a:rPr>
              <a:t> )|</a:t>
            </a:r>
            <a:r>
              <a:rPr lang="en" b="1" baseline="30000" dirty="0">
                <a:solidFill>
                  <a:schemeClr val="lt1"/>
                </a:solidFill>
                <a:latin typeface="Montserrat"/>
                <a:ea typeface="Montserrat"/>
                <a:cs typeface="Montserrat"/>
                <a:sym typeface="Montserrat"/>
              </a:rPr>
              <a:t>2</a:t>
            </a:r>
            <a:r>
              <a:rPr lang="en" b="1" dirty="0">
                <a:solidFill>
                  <a:schemeClr val="lt1"/>
                </a:solidFill>
                <a:latin typeface="Montserrat"/>
                <a:ea typeface="Montserrat"/>
                <a:cs typeface="Montserrat"/>
                <a:sym typeface="Montserrat"/>
              </a:rPr>
              <a:t> </a:t>
            </a:r>
            <a:r>
              <a:rPr lang="en" dirty="0">
                <a:solidFill>
                  <a:schemeClr val="lt1"/>
                </a:solidFill>
                <a:latin typeface="Montserrat"/>
                <a:ea typeface="Montserrat"/>
                <a:cs typeface="Montserrat"/>
                <a:sym typeface="Montserrat"/>
              </a:rPr>
              <a:t>learns the parameters of the network N by trying to satisfy the partial differential equation at the collocation points </a:t>
            </a:r>
            <a:r>
              <a:rPr lang="en" b="1" dirty="0">
                <a:solidFill>
                  <a:schemeClr val="lt1"/>
                </a:solidFill>
                <a:latin typeface="Montserrat"/>
                <a:ea typeface="Montserrat"/>
                <a:cs typeface="Montserrat"/>
                <a:sym typeface="Montserrat"/>
              </a:rPr>
              <a:t>(t</a:t>
            </a:r>
            <a:r>
              <a:rPr lang="en" b="1" baseline="30000" dirty="0">
                <a:solidFill>
                  <a:schemeClr val="lt1"/>
                </a:solidFill>
                <a:latin typeface="Montserrat"/>
                <a:ea typeface="Montserrat"/>
                <a:cs typeface="Montserrat"/>
                <a:sym typeface="Montserrat"/>
              </a:rPr>
              <a:t>i</a:t>
            </a:r>
            <a:r>
              <a:rPr lang="en" b="1" dirty="0">
                <a:solidFill>
                  <a:schemeClr val="lt1"/>
                </a:solidFill>
                <a:latin typeface="Montserrat"/>
                <a:ea typeface="Montserrat"/>
                <a:cs typeface="Montserrat"/>
                <a:sym typeface="Montserrat"/>
              </a:rPr>
              <a:t> , x</a:t>
            </a:r>
            <a:r>
              <a:rPr lang="en" b="1" baseline="30000" dirty="0">
                <a:solidFill>
                  <a:schemeClr val="lt1"/>
                </a:solidFill>
                <a:latin typeface="Montserrat"/>
                <a:ea typeface="Montserrat"/>
                <a:cs typeface="Montserrat"/>
                <a:sym typeface="Montserrat"/>
              </a:rPr>
              <a:t>i</a:t>
            </a:r>
            <a:r>
              <a:rPr lang="en" b="1" dirty="0">
                <a:solidFill>
                  <a:schemeClr val="lt1"/>
                </a:solidFill>
                <a:latin typeface="Montserrat"/>
                <a:ea typeface="Montserrat"/>
                <a:cs typeface="Montserrat"/>
                <a:sym typeface="Montserrat"/>
              </a:rPr>
              <a:t>).</a:t>
            </a:r>
            <a:endParaRPr b="1" dirty="0">
              <a:solidFill>
                <a:schemeClr val="lt1"/>
              </a:solidFill>
              <a:latin typeface="Montserrat"/>
              <a:ea typeface="Montserrat"/>
              <a:cs typeface="Montserrat"/>
              <a:sym typeface="Montserrat"/>
            </a:endParaRPr>
          </a:p>
          <a:p>
            <a:pPr marL="0" lvl="0" indent="0" algn="l" rtl="0">
              <a:spcBef>
                <a:spcPts val="1600"/>
              </a:spcBef>
              <a:spcAft>
                <a:spcPts val="0"/>
              </a:spcAft>
              <a:buNone/>
            </a:pPr>
            <a:endParaRPr dirty="0">
              <a:latin typeface="Montserrat"/>
              <a:ea typeface="Montserrat"/>
              <a:cs typeface="Montserrat"/>
              <a:sym typeface="Montserrat"/>
            </a:endParaRPr>
          </a:p>
        </p:txBody>
      </p:sp>
      <p:sp>
        <p:nvSpPr>
          <p:cNvPr id="218" name="Google Shape;218;p42"/>
          <p:cNvSpPr/>
          <p:nvPr/>
        </p:nvSpPr>
        <p:spPr>
          <a:xfrm>
            <a:off x="732100" y="1577225"/>
            <a:ext cx="3092400" cy="618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3"/>
          <p:cNvSpPr txBox="1">
            <a:spLocks noGrp="1"/>
          </p:cNvSpPr>
          <p:nvPr>
            <p:ph type="title"/>
          </p:nvPr>
        </p:nvSpPr>
        <p:spPr>
          <a:xfrm>
            <a:off x="824900" y="6722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grpSp>
        <p:nvGrpSpPr>
          <p:cNvPr id="224" name="Google Shape;224;p43"/>
          <p:cNvGrpSpPr/>
          <p:nvPr/>
        </p:nvGrpSpPr>
        <p:grpSpPr>
          <a:xfrm>
            <a:off x="1860614" y="2268456"/>
            <a:ext cx="442673" cy="426992"/>
            <a:chOff x="1284212" y="1963766"/>
            <a:chExt cx="379489" cy="366046"/>
          </a:xfrm>
        </p:grpSpPr>
        <p:sp>
          <p:nvSpPr>
            <p:cNvPr id="225" name="Google Shape;225;p43"/>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3"/>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43"/>
          <p:cNvSpPr txBox="1">
            <a:spLocks noGrp="1"/>
          </p:cNvSpPr>
          <p:nvPr>
            <p:ph type="body" idx="1"/>
          </p:nvPr>
        </p:nvSpPr>
        <p:spPr>
          <a:xfrm>
            <a:off x="938500" y="1659275"/>
            <a:ext cx="46293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the solution method that we made to solve the given physics models and thereby test their efficiency</a:t>
            </a:r>
            <a:endParaRPr/>
          </a:p>
          <a:p>
            <a:pPr marL="457200" lvl="0" indent="-317500" algn="l" rtl="0">
              <a:spcBef>
                <a:spcPts val="1600"/>
              </a:spcBef>
              <a:spcAft>
                <a:spcPts val="0"/>
              </a:spcAft>
              <a:buSzPts val="1400"/>
              <a:buAutoNum type="arabicPeriod"/>
            </a:pPr>
            <a:r>
              <a:rPr lang="en"/>
              <a:t> Burgers’ equation</a:t>
            </a:r>
            <a:endParaRPr/>
          </a:p>
          <a:p>
            <a:pPr marL="457200" lvl="0" indent="-317500" algn="l" rtl="0">
              <a:spcBef>
                <a:spcPts val="0"/>
              </a:spcBef>
              <a:spcAft>
                <a:spcPts val="0"/>
              </a:spcAft>
              <a:buSzPts val="1400"/>
              <a:buAutoNum type="arabicPeriod"/>
            </a:pPr>
            <a:r>
              <a:rPr lang="en"/>
              <a:t> KdV equation</a:t>
            </a:r>
            <a:endParaRPr/>
          </a:p>
          <a:p>
            <a:pPr marL="457200" lvl="0" indent="-317500" algn="l" rtl="0">
              <a:spcBef>
                <a:spcPts val="0"/>
              </a:spcBef>
              <a:spcAft>
                <a:spcPts val="0"/>
              </a:spcAft>
              <a:buSzPts val="1400"/>
              <a:buAutoNum type="arabicPeriod"/>
            </a:pPr>
            <a:r>
              <a:rPr lang="en"/>
              <a:t> Kuramoto-Sivashinsky equation</a:t>
            </a:r>
            <a:endParaRPr/>
          </a:p>
          <a:p>
            <a:pPr marL="457200" lvl="0" indent="-317500" algn="l" rtl="0">
              <a:spcBef>
                <a:spcPts val="0"/>
              </a:spcBef>
              <a:spcAft>
                <a:spcPts val="0"/>
              </a:spcAft>
              <a:buSzPts val="1400"/>
              <a:buAutoNum type="arabicPeriod"/>
            </a:pPr>
            <a:r>
              <a:rPr lang="en"/>
              <a:t> Nonlinear Schrödinger equation</a:t>
            </a:r>
            <a:endParaRPr/>
          </a:p>
          <a:p>
            <a:pPr marL="457200" lvl="0" indent="-317500" algn="l" rtl="0">
              <a:spcBef>
                <a:spcPts val="0"/>
              </a:spcBef>
              <a:spcAft>
                <a:spcPts val="0"/>
              </a:spcAft>
              <a:buSzPts val="1400"/>
              <a:buAutoNum type="arabicPeriod"/>
            </a:pPr>
            <a:r>
              <a:rPr lang="en"/>
              <a:t> Navier-Stokes equation</a:t>
            </a:r>
            <a:endParaRPr/>
          </a:p>
        </p:txBody>
      </p:sp>
      <p:cxnSp>
        <p:nvCxnSpPr>
          <p:cNvPr id="228" name="Google Shape;228;p43"/>
          <p:cNvCxnSpPr/>
          <p:nvPr/>
        </p:nvCxnSpPr>
        <p:spPr>
          <a:xfrm rot="10800000" flipH="1">
            <a:off x="938500" y="1173900"/>
            <a:ext cx="2676000" cy="189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44"/>
          <p:cNvSpPr txBox="1"/>
          <p:nvPr/>
        </p:nvSpPr>
        <p:spPr>
          <a:xfrm>
            <a:off x="561000" y="417850"/>
            <a:ext cx="7315200" cy="8619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lt2"/>
              </a:buClr>
              <a:buSzPts val="2400"/>
              <a:buFont typeface="Montserrat ExtraBold"/>
              <a:buAutoNum type="arabicPeriod"/>
            </a:pPr>
            <a:r>
              <a:rPr lang="en" sz="2400">
                <a:solidFill>
                  <a:schemeClr val="lt2"/>
                </a:solidFill>
                <a:latin typeface="Montserrat ExtraBold"/>
                <a:ea typeface="Montserrat ExtraBold"/>
                <a:cs typeface="Montserrat ExtraBold"/>
                <a:sym typeface="Montserrat ExtraBold"/>
              </a:rPr>
              <a:t>Burgers’ equation</a:t>
            </a:r>
            <a:endParaRPr sz="2400">
              <a:solidFill>
                <a:schemeClr val="lt2"/>
              </a:solidFill>
              <a:latin typeface="Montserrat ExtraBold"/>
              <a:ea typeface="Montserrat ExtraBold"/>
              <a:cs typeface="Montserrat ExtraBold"/>
              <a:sym typeface="Montserrat ExtraBold"/>
            </a:endParaRPr>
          </a:p>
          <a:p>
            <a:pPr marL="0" lvl="0" indent="0" algn="l" rtl="0">
              <a:spcBef>
                <a:spcPts val="0"/>
              </a:spcBef>
              <a:spcAft>
                <a:spcPts val="0"/>
              </a:spcAft>
              <a:buNone/>
            </a:pPr>
            <a:endParaRPr sz="2000">
              <a:solidFill>
                <a:srgbClr val="FFFFFF"/>
              </a:solidFill>
              <a:latin typeface="Montserrat"/>
              <a:ea typeface="Montserrat"/>
              <a:cs typeface="Montserrat"/>
              <a:sym typeface="Montserrat"/>
            </a:endParaRPr>
          </a:p>
        </p:txBody>
      </p:sp>
      <p:sp>
        <p:nvSpPr>
          <p:cNvPr id="234" name="Google Shape;234;p44"/>
          <p:cNvSpPr txBox="1">
            <a:spLocks noGrp="1"/>
          </p:cNvSpPr>
          <p:nvPr>
            <p:ph type="body" idx="4294967295"/>
          </p:nvPr>
        </p:nvSpPr>
        <p:spPr>
          <a:xfrm>
            <a:off x="561000" y="1039950"/>
            <a:ext cx="7596000" cy="34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chemeClr val="lt1"/>
                </a:solidFill>
              </a:rPr>
              <a:t> In one space dimension the Burgers’ equation reads as </a:t>
            </a:r>
            <a:endParaRPr sz="1150" dirty="0">
              <a:solidFill>
                <a:schemeClr val="lt1"/>
              </a:solidFill>
            </a:endParaRPr>
          </a:p>
          <a:p>
            <a:pPr marL="0" lvl="0" indent="0" algn="ctr" rtl="0">
              <a:spcBef>
                <a:spcPts val="1600"/>
              </a:spcBef>
              <a:spcAft>
                <a:spcPts val="0"/>
              </a:spcAft>
              <a:buNone/>
            </a:pPr>
            <a:r>
              <a:rPr lang="en" sz="1150" b="1" i="1" dirty="0">
                <a:solidFill>
                  <a:schemeClr val="lt1"/>
                </a:solidFill>
              </a:rPr>
              <a:t>u</a:t>
            </a:r>
            <a:r>
              <a:rPr lang="en" sz="1150" b="1" i="1" baseline="-25000" dirty="0">
                <a:solidFill>
                  <a:schemeClr val="lt1"/>
                </a:solidFill>
              </a:rPr>
              <a:t>t</a:t>
            </a:r>
            <a:r>
              <a:rPr lang="en" sz="1150" b="1" i="1" dirty="0">
                <a:solidFill>
                  <a:schemeClr val="lt1"/>
                </a:solidFill>
              </a:rPr>
              <a:t> = −uu</a:t>
            </a:r>
            <a:r>
              <a:rPr lang="en" sz="1150" b="1" i="1" baseline="-25000" dirty="0">
                <a:solidFill>
                  <a:schemeClr val="lt1"/>
                </a:solidFill>
              </a:rPr>
              <a:t>x</a:t>
            </a:r>
            <a:r>
              <a:rPr lang="en" sz="1150" b="1" i="1" dirty="0">
                <a:solidFill>
                  <a:schemeClr val="lt1"/>
                </a:solidFill>
              </a:rPr>
              <a:t> + 0.1u</a:t>
            </a:r>
            <a:r>
              <a:rPr lang="en" sz="1150" b="1" i="1" baseline="-25000" dirty="0">
                <a:solidFill>
                  <a:schemeClr val="lt1"/>
                </a:solidFill>
              </a:rPr>
              <a:t>xx</a:t>
            </a:r>
            <a:endParaRPr sz="1150" b="1" dirty="0">
              <a:solidFill>
                <a:schemeClr val="lt1"/>
              </a:solidFill>
            </a:endParaRPr>
          </a:p>
          <a:p>
            <a:pPr marL="0" lvl="0" indent="0" algn="l" rtl="0">
              <a:spcBef>
                <a:spcPts val="1600"/>
              </a:spcBef>
              <a:spcAft>
                <a:spcPts val="0"/>
              </a:spcAft>
              <a:buNone/>
            </a:pPr>
            <a:r>
              <a:rPr lang="en" sz="1150" dirty="0">
                <a:solidFill>
                  <a:schemeClr val="lt1"/>
                </a:solidFill>
              </a:rPr>
              <a:t>To obtain a set of training and test data we simulate the Burger’s equation using conventional spectral methods.</a:t>
            </a:r>
            <a:endParaRPr sz="1150" dirty="0">
              <a:solidFill>
                <a:schemeClr val="lt1"/>
              </a:solidFill>
            </a:endParaRPr>
          </a:p>
          <a:p>
            <a:pPr marL="0" lvl="0" indent="0" algn="l" rtl="0">
              <a:spcBef>
                <a:spcPts val="1600"/>
              </a:spcBef>
              <a:spcAft>
                <a:spcPts val="0"/>
              </a:spcAft>
              <a:buNone/>
            </a:pPr>
            <a:r>
              <a:rPr lang="en" sz="1150" dirty="0">
                <a:solidFill>
                  <a:schemeClr val="lt1"/>
                </a:solidFill>
              </a:rPr>
              <a:t> Given the training data, we are interested in learning </a:t>
            </a:r>
            <a:r>
              <a:rPr lang="en" sz="1150" b="1" i="1" dirty="0">
                <a:solidFill>
                  <a:schemeClr val="lt1"/>
                </a:solidFill>
              </a:rPr>
              <a:t>N</a:t>
            </a:r>
            <a:r>
              <a:rPr lang="en" sz="1150" dirty="0">
                <a:solidFill>
                  <a:schemeClr val="lt1"/>
                </a:solidFill>
              </a:rPr>
              <a:t> as a function of the solution u and its derivatives up to the 2nd order</a:t>
            </a:r>
            <a:endParaRPr sz="1150" dirty="0">
              <a:solidFill>
                <a:schemeClr val="lt1"/>
              </a:solidFill>
            </a:endParaRPr>
          </a:p>
          <a:p>
            <a:pPr marL="0" lvl="0" indent="0" algn="ctr" rtl="0">
              <a:spcBef>
                <a:spcPts val="1600"/>
              </a:spcBef>
              <a:spcAft>
                <a:spcPts val="0"/>
              </a:spcAft>
              <a:buNone/>
            </a:pPr>
            <a:r>
              <a:rPr lang="en" sz="1150" b="1" i="1" dirty="0">
                <a:solidFill>
                  <a:schemeClr val="lt1"/>
                </a:solidFill>
              </a:rPr>
              <a:t>u</a:t>
            </a:r>
            <a:r>
              <a:rPr lang="en" sz="1150" b="1" i="1" baseline="-25000" dirty="0">
                <a:solidFill>
                  <a:schemeClr val="lt1"/>
                </a:solidFill>
              </a:rPr>
              <a:t>t</a:t>
            </a:r>
            <a:r>
              <a:rPr lang="en" sz="1150" b="1" i="1" dirty="0">
                <a:solidFill>
                  <a:schemeClr val="lt1"/>
                </a:solidFill>
              </a:rPr>
              <a:t>= N (u, u</a:t>
            </a:r>
            <a:r>
              <a:rPr lang="en" sz="1150" b="1" i="1" baseline="-25000" dirty="0">
                <a:solidFill>
                  <a:schemeClr val="lt1"/>
                </a:solidFill>
              </a:rPr>
              <a:t>X</a:t>
            </a:r>
            <a:r>
              <a:rPr lang="en" sz="1150" b="1" i="1" dirty="0">
                <a:solidFill>
                  <a:schemeClr val="lt1"/>
                </a:solidFill>
              </a:rPr>
              <a:t>, u</a:t>
            </a:r>
            <a:r>
              <a:rPr lang="en" sz="1150" b="1" i="1" baseline="-25000" dirty="0">
                <a:solidFill>
                  <a:schemeClr val="lt1"/>
                </a:solidFill>
              </a:rPr>
              <a:t>xx</a:t>
            </a:r>
            <a:r>
              <a:rPr lang="en" sz="1150" b="1" i="1" dirty="0">
                <a:solidFill>
                  <a:schemeClr val="lt1"/>
                </a:solidFill>
              </a:rPr>
              <a:t>)</a:t>
            </a:r>
            <a:endParaRPr sz="1150" b="1" i="1" dirty="0">
              <a:solidFill>
                <a:schemeClr val="lt1"/>
              </a:solidFill>
            </a:endParaRPr>
          </a:p>
          <a:p>
            <a:pPr marL="0" lvl="0" indent="0" algn="l" rtl="0">
              <a:spcBef>
                <a:spcPts val="1600"/>
              </a:spcBef>
              <a:spcAft>
                <a:spcPts val="1600"/>
              </a:spcAft>
              <a:buNone/>
            </a:pPr>
            <a:r>
              <a:rPr lang="en" sz="1150" dirty="0">
                <a:solidFill>
                  <a:schemeClr val="lt1"/>
                </a:solidFill>
              </a:rPr>
              <a:t>Here </a:t>
            </a:r>
            <a:r>
              <a:rPr lang="en" sz="1150" b="1" i="1" dirty="0">
                <a:solidFill>
                  <a:schemeClr val="lt1"/>
                </a:solidFill>
              </a:rPr>
              <a:t>u</a:t>
            </a:r>
            <a:r>
              <a:rPr lang="en" sz="1150" dirty="0">
                <a:solidFill>
                  <a:schemeClr val="lt1"/>
                </a:solidFill>
              </a:rPr>
              <a:t> is a  a 5-layer deep neural network with 50 neurons per hidden layer and </a:t>
            </a:r>
            <a:r>
              <a:rPr lang="en" sz="1150" b="1" i="1" dirty="0">
                <a:solidFill>
                  <a:schemeClr val="lt1"/>
                </a:solidFill>
              </a:rPr>
              <a:t>N</a:t>
            </a:r>
            <a:r>
              <a:rPr lang="en" sz="1150" dirty="0">
                <a:solidFill>
                  <a:schemeClr val="lt1"/>
                </a:solidFill>
              </a:rPr>
              <a:t> a neural network with 2 hidden layers and 100 neurons per hidden layer.  These two networks are trained by minimizing the sum of squared errors loss of equation. We solve the learned partial differential equation , along with periodic boundary conditions with the same initial condition as the one used to generate the original dataset, using the PINNs algorithm.</a:t>
            </a:r>
            <a:endParaRPr sz="1150" dirty="0">
              <a:solidFill>
                <a:schemeClr val="lt1"/>
              </a:solidFill>
            </a:endParaRPr>
          </a:p>
        </p:txBody>
      </p:sp>
      <p:sp>
        <p:nvSpPr>
          <p:cNvPr id="235" name="Google Shape;235;p44"/>
          <p:cNvSpPr/>
          <p:nvPr/>
        </p:nvSpPr>
        <p:spPr>
          <a:xfrm>
            <a:off x="3598500" y="1432625"/>
            <a:ext cx="1521000" cy="410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4"/>
          <p:cNvSpPr/>
          <p:nvPr/>
        </p:nvSpPr>
        <p:spPr>
          <a:xfrm>
            <a:off x="3598500" y="2904025"/>
            <a:ext cx="1521000" cy="410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1722</Words>
  <Application>Microsoft Office PowerPoint</Application>
  <PresentationFormat>On-screen Show (16:9)</PresentationFormat>
  <Paragraphs>107</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Montserrat ExtraLight</vt:lpstr>
      <vt:lpstr>Montserrat ExtraBold</vt:lpstr>
      <vt:lpstr>Montserrat Medium</vt:lpstr>
      <vt:lpstr>Arial</vt:lpstr>
      <vt:lpstr>Montserrat</vt:lpstr>
      <vt:lpstr>Futuristic Background by Slidesgo</vt:lpstr>
      <vt:lpstr>Exploratory Project</vt:lpstr>
      <vt:lpstr>Submitted By:</vt:lpstr>
      <vt:lpstr>Introduction</vt:lpstr>
      <vt:lpstr>Drawbacks</vt:lpstr>
      <vt:lpstr>Rectification Of Drawbacks</vt:lpstr>
      <vt:lpstr>Solution Methodology</vt:lpstr>
      <vt:lpstr>PowerPoint Presentation</vt:lpstr>
      <vt:lpstr>Implementation</vt:lpstr>
      <vt:lpstr>PowerPoint Presentation</vt:lpstr>
      <vt:lpstr>2. KdV equation </vt:lpstr>
      <vt:lpstr>3. Kuramoto-Sivashinsky equation</vt:lpstr>
      <vt:lpstr>4. Nonlinear Schrödinger equation</vt:lpstr>
      <vt:lpstr>5.  Navier-Stokes equation</vt:lpstr>
      <vt:lpstr>Conclusion</vt:lpstr>
      <vt:lpstr>TO FIND THE SOLUTION OF DIFFERENTIAL EQUATIONS USING MACHINE LEARNING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Project</dc:title>
  <cp:lastModifiedBy>Pranav Suresh</cp:lastModifiedBy>
  <cp:revision>2</cp:revision>
  <dcterms:modified xsi:type="dcterms:W3CDTF">2021-10-05T07:39:12Z</dcterms:modified>
</cp:coreProperties>
</file>